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3" r:id="rId2"/>
  </p:sldMasterIdLst>
  <p:notesMasterIdLst>
    <p:notesMasterId r:id="rId101"/>
  </p:notesMasterIdLst>
  <p:sldIdLst>
    <p:sldId id="632" r:id="rId3"/>
    <p:sldId id="631" r:id="rId4"/>
    <p:sldId id="666" r:id="rId5"/>
    <p:sldId id="634" r:id="rId6"/>
    <p:sldId id="635" r:id="rId7"/>
    <p:sldId id="636" r:id="rId8"/>
    <p:sldId id="667" r:id="rId9"/>
    <p:sldId id="637" r:id="rId10"/>
    <p:sldId id="638" r:id="rId11"/>
    <p:sldId id="668" r:id="rId12"/>
    <p:sldId id="646" r:id="rId13"/>
    <p:sldId id="671" r:id="rId14"/>
    <p:sldId id="672" r:id="rId15"/>
    <p:sldId id="670" r:id="rId16"/>
    <p:sldId id="603" r:id="rId17"/>
    <p:sldId id="673" r:id="rId18"/>
    <p:sldId id="579" r:id="rId19"/>
    <p:sldId id="580" r:id="rId20"/>
    <p:sldId id="581" r:id="rId21"/>
    <p:sldId id="661" r:id="rId22"/>
    <p:sldId id="582" r:id="rId23"/>
    <p:sldId id="584" r:id="rId24"/>
    <p:sldId id="585" r:id="rId25"/>
    <p:sldId id="587" r:id="rId26"/>
    <p:sldId id="674" r:id="rId27"/>
    <p:sldId id="588" r:id="rId28"/>
    <p:sldId id="598" r:id="rId29"/>
    <p:sldId id="687" r:id="rId30"/>
    <p:sldId id="665" r:id="rId31"/>
    <p:sldId id="675" r:id="rId32"/>
    <p:sldId id="676" r:id="rId33"/>
    <p:sldId id="677" r:id="rId34"/>
    <p:sldId id="680" r:id="rId35"/>
    <p:sldId id="681" r:id="rId36"/>
    <p:sldId id="678" r:id="rId37"/>
    <p:sldId id="679" r:id="rId38"/>
    <p:sldId id="682" r:id="rId39"/>
    <p:sldId id="683" r:id="rId40"/>
    <p:sldId id="684" r:id="rId41"/>
    <p:sldId id="685" r:id="rId42"/>
    <p:sldId id="601" r:id="rId43"/>
    <p:sldId id="491" r:id="rId44"/>
    <p:sldId id="461" r:id="rId45"/>
    <p:sldId id="411" r:id="rId46"/>
    <p:sldId id="492" r:id="rId47"/>
    <p:sldId id="493" r:id="rId48"/>
    <p:sldId id="413" r:id="rId49"/>
    <p:sldId id="477" r:id="rId50"/>
    <p:sldId id="494" r:id="rId51"/>
    <p:sldId id="468" r:id="rId52"/>
    <p:sldId id="434" r:id="rId53"/>
    <p:sldId id="471" r:id="rId54"/>
    <p:sldId id="420" r:id="rId55"/>
    <p:sldId id="421" r:id="rId56"/>
    <p:sldId id="422" r:id="rId57"/>
    <p:sldId id="495" r:id="rId58"/>
    <p:sldId id="652" r:id="rId59"/>
    <p:sldId id="653" r:id="rId60"/>
    <p:sldId id="654" r:id="rId61"/>
    <p:sldId id="423" r:id="rId62"/>
    <p:sldId id="424" r:id="rId63"/>
    <p:sldId id="425" r:id="rId64"/>
    <p:sldId id="429" r:id="rId65"/>
    <p:sldId id="442" r:id="rId66"/>
    <p:sldId id="473" r:id="rId67"/>
    <p:sldId id="496" r:id="rId68"/>
    <p:sldId id="436" r:id="rId69"/>
    <p:sldId id="437" r:id="rId70"/>
    <p:sldId id="438" r:id="rId71"/>
    <p:sldId id="439" r:id="rId72"/>
    <p:sldId id="499" r:id="rId73"/>
    <p:sldId id="440" r:id="rId74"/>
    <p:sldId id="500" r:id="rId75"/>
    <p:sldId id="435" r:id="rId76"/>
    <p:sldId id="479" r:id="rId77"/>
    <p:sldId id="501" r:id="rId78"/>
    <p:sldId id="487" r:id="rId79"/>
    <p:sldId id="488" r:id="rId80"/>
    <p:sldId id="480" r:id="rId81"/>
    <p:sldId id="489" r:id="rId82"/>
    <p:sldId id="514" r:id="rId83"/>
    <p:sldId id="688" r:id="rId84"/>
    <p:sldId id="605" r:id="rId85"/>
    <p:sldId id="608" r:id="rId86"/>
    <p:sldId id="689" r:id="rId87"/>
    <p:sldId id="609" r:id="rId88"/>
    <p:sldId id="613" r:id="rId89"/>
    <p:sldId id="614" r:id="rId90"/>
    <p:sldId id="615" r:id="rId91"/>
    <p:sldId id="690" r:id="rId92"/>
    <p:sldId id="618" r:id="rId93"/>
    <p:sldId id="620" r:id="rId94"/>
    <p:sldId id="691" r:id="rId95"/>
    <p:sldId id="692" r:id="rId96"/>
    <p:sldId id="698" r:id="rId97"/>
    <p:sldId id="694" r:id="rId98"/>
    <p:sldId id="693" r:id="rId99"/>
    <p:sldId id="502" r:id="rId100"/>
  </p:sldIdLst>
  <p:sldSz cx="9144000" cy="6858000" type="screen4x3"/>
  <p:notesSz cx="6858000" cy="9144000"/>
  <p:custDataLst>
    <p:tags r:id="rId102"/>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0033CC"/>
    <a:srgbClr val="CCFF66"/>
    <a:srgbClr val="A5EBF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0857" autoAdjust="0"/>
  </p:normalViewPr>
  <p:slideViewPr>
    <p:cSldViewPr snapToGrid="0">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44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44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4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44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79504C5-1FB0-427F-A3EF-51B29F40075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96798-24FE-42BC-90A3-1702185F52D3}" type="slidenum">
              <a:rPr lang="en-US"/>
              <a:pPr/>
              <a:t>1</a:t>
            </a:fld>
            <a:endParaRPr lang="en-US"/>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2047B9-B441-4082-ADF0-C7CCCA71E6D3}" type="slidenum">
              <a:rPr lang="en-US"/>
              <a:pPr/>
              <a:t>98</a:t>
            </a:fld>
            <a:endParaRPr lang="en-US"/>
          </a:p>
        </p:txBody>
      </p:sp>
      <p:sp>
        <p:nvSpPr>
          <p:cNvPr id="714754" name="Slide Image Placeholder 1"/>
          <p:cNvSpPr>
            <a:spLocks noGrp="1" noRot="1" noChangeAspect="1" noTextEdit="1"/>
          </p:cNvSpPr>
          <p:nvPr>
            <p:ph type="sldImg"/>
          </p:nvPr>
        </p:nvSpPr>
        <p:spPr>
          <a:ln/>
        </p:spPr>
      </p:sp>
      <p:sp>
        <p:nvSpPr>
          <p:cNvPr id="714755" name="Notes Placeholder 2"/>
          <p:cNvSpPr>
            <a:spLocks noGrp="1"/>
          </p:cNvSpPr>
          <p:nvPr>
            <p:ph type="body" idx="1"/>
          </p:nvPr>
        </p:nvSpPr>
        <p:spPr/>
        <p:txBody>
          <a:bodyPr/>
          <a:lstStyle/>
          <a:p>
            <a:endParaRPr lang="en-US"/>
          </a:p>
        </p:txBody>
      </p:sp>
      <p:sp>
        <p:nvSpPr>
          <p:cNvPr id="7147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332C0C9-B254-4161-ADB4-4111EA073DC9}" type="slidenum">
              <a:rPr lang="en-US" sz="1200">
                <a:latin typeface="Arial" charset="0"/>
              </a:rPr>
              <a:pPr algn="r"/>
              <a:t>98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7AC12C03-66BC-4687-B113-AA4F68999E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60F023E0-F98E-4B61-B738-024FF75334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C9A400CA-FF58-4331-83D9-F3ABCB8F5DD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3844481-9091-46EE-8741-D8A73A0D22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ISBRA 2012</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DB61132-CB0E-4422-9141-C7B5D1DE851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C7B65CA-DE76-4AA4-A477-78195D607D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dirty="0"/>
          </a:p>
        </p:txBody>
      </p:sp>
      <p:sp>
        <p:nvSpPr>
          <p:cNvPr id="6" name="Slide Number Placeholder 5"/>
          <p:cNvSpPr>
            <a:spLocks noGrp="1"/>
          </p:cNvSpPr>
          <p:nvPr>
            <p:ph type="sldNum" sz="quarter" idx="12"/>
          </p:nvPr>
        </p:nvSpPr>
        <p:spPr>
          <a:blipFill>
            <a:blip r:embed="rId2" cstate="print"/>
            <a:stretch>
              <a:fillRect/>
            </a:stretch>
          </a:blipFill>
        </p:spPr>
        <p:txBody>
          <a:bodyPr/>
          <a:lstStyle>
            <a:lvl1pPr>
              <a:defRPr/>
            </a:lvl1pPr>
          </a:lstStyle>
          <a:p>
            <a:fld id="{754ED5FA-2BA6-44B8-B28D-1BF5803D4E68}"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b="1">
                <a:solidFill>
                  <a:srgbClr val="00B050"/>
                </a:solidFill>
              </a:defRPr>
            </a:lvl1pPr>
          </a:lstStyle>
          <a:p>
            <a:r>
              <a:rPr lang="en-US" smtClean="0"/>
              <a:t>ISBRA 2012</a:t>
            </a:r>
            <a:endParaRPr lang="en-US" dirty="0"/>
          </a:p>
        </p:txBody>
      </p:sp>
      <p:sp>
        <p:nvSpPr>
          <p:cNvPr id="6" name="Slide Number Placeholder 5"/>
          <p:cNvSpPr>
            <a:spLocks noGrp="1"/>
          </p:cNvSpPr>
          <p:nvPr>
            <p:ph type="sldNum" sz="quarter" idx="12"/>
          </p:nvPr>
        </p:nvSpPr>
        <p:spPr/>
        <p:txBody>
          <a:bodyPr/>
          <a:lstStyle>
            <a:lvl1pPr>
              <a:defRPr/>
            </a:lvl1pPr>
          </a:lstStyle>
          <a:p>
            <a:fld id="{AB18EDE2-C6AB-4885-BD62-E5B25686F62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DCEB8639-98E3-4B00-B28F-8437ABB8534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9DCCB10F-A665-459A-9AFE-A928A3EBA53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ISBRA 2012</a:t>
            </a:r>
            <a:endParaRPr lang="en-US"/>
          </a:p>
        </p:txBody>
      </p:sp>
      <p:sp>
        <p:nvSpPr>
          <p:cNvPr id="9" name="Slide Number Placeholder 8"/>
          <p:cNvSpPr>
            <a:spLocks noGrp="1"/>
          </p:cNvSpPr>
          <p:nvPr>
            <p:ph type="sldNum" sz="quarter" idx="12"/>
          </p:nvPr>
        </p:nvSpPr>
        <p:spPr/>
        <p:txBody>
          <a:bodyPr/>
          <a:lstStyle>
            <a:lvl1pPr>
              <a:defRPr/>
            </a:lvl1pPr>
          </a:lstStyle>
          <a:p>
            <a:fld id="{29B36B16-DE9B-4804-BA86-77EEAC9BF5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sz="2400" baseline="0"/>
            </a:lvl1pPr>
          </a:lstStyle>
          <a:p>
            <a:r>
              <a:rPr lang="en-US" dirty="0" smtClean="0"/>
              <a:t>ISBRA 2012</a:t>
            </a:r>
            <a:endParaRPr lang="en-US" dirty="0"/>
          </a:p>
        </p:txBody>
      </p:sp>
      <p:sp>
        <p:nvSpPr>
          <p:cNvPr id="6" name="Slide Number Placeholder 5"/>
          <p:cNvSpPr>
            <a:spLocks noGrp="1"/>
          </p:cNvSpPr>
          <p:nvPr>
            <p:ph type="sldNum" sz="quarter" idx="12"/>
          </p:nvPr>
        </p:nvSpPr>
        <p:spPr/>
        <p:txBody>
          <a:bodyPr/>
          <a:lstStyle>
            <a:lvl1pPr>
              <a:defRPr/>
            </a:lvl1pPr>
          </a:lstStyle>
          <a:p>
            <a:fld id="{61E2B311-17A1-490A-9355-B920A9253DE5}" type="slidenum">
              <a:rPr lang="en-US"/>
              <a:pPr/>
              <a:t>‹#›</a:t>
            </a:fld>
            <a:endParaRPr lang="en-US"/>
          </a:p>
        </p:txBody>
      </p:sp>
      <p:pic>
        <p:nvPicPr>
          <p:cNvPr id="9" name="Picture 8" descr="UIClogoBlue.jpg"/>
          <p:cNvPicPr>
            <a:picLocks noChangeAspect="1"/>
          </p:cNvPicPr>
          <p:nvPr userDrawn="1"/>
        </p:nvPicPr>
        <p:blipFill>
          <a:blip r:embed="rId2" cstate="print"/>
          <a:stretch>
            <a:fillRect/>
          </a:stretch>
        </p:blipFill>
        <p:spPr>
          <a:xfrm>
            <a:off x="543052" y="6255512"/>
            <a:ext cx="966216" cy="40233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ISBRA 2012</a:t>
            </a:r>
            <a:endParaRPr lang="en-US"/>
          </a:p>
        </p:txBody>
      </p:sp>
      <p:sp>
        <p:nvSpPr>
          <p:cNvPr id="5" name="Slide Number Placeholder 4"/>
          <p:cNvSpPr>
            <a:spLocks noGrp="1"/>
          </p:cNvSpPr>
          <p:nvPr>
            <p:ph type="sldNum" sz="quarter" idx="12"/>
          </p:nvPr>
        </p:nvSpPr>
        <p:spPr/>
        <p:txBody>
          <a:bodyPr/>
          <a:lstStyle>
            <a:lvl1pPr>
              <a:defRPr/>
            </a:lvl1pPr>
          </a:lstStyle>
          <a:p>
            <a:fld id="{69C39FBB-FB8D-451A-B269-EF3F1E55DD6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ISBRA 2012</a:t>
            </a:r>
            <a:endParaRPr lang="en-US"/>
          </a:p>
        </p:txBody>
      </p:sp>
      <p:sp>
        <p:nvSpPr>
          <p:cNvPr id="4" name="Slide Number Placeholder 3"/>
          <p:cNvSpPr>
            <a:spLocks noGrp="1"/>
          </p:cNvSpPr>
          <p:nvPr>
            <p:ph type="sldNum" sz="quarter" idx="12"/>
          </p:nvPr>
        </p:nvSpPr>
        <p:spPr/>
        <p:txBody>
          <a:bodyPr/>
          <a:lstStyle>
            <a:lvl1pPr>
              <a:defRPr/>
            </a:lvl1pPr>
          </a:lstStyle>
          <a:p>
            <a:fld id="{F890F173-E454-4BB1-A488-CA391D543C6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BFDE11E3-DAFB-4B3A-8DEF-ED3DC2536C3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E2F3BFB0-8265-450B-AA4B-A6C258E22CB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DA2EE10F-FDC7-4451-9E82-DF0C4B65A13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7C9317C5-5D1B-4885-A5F9-6C68667407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ISBRA 2012</a:t>
            </a:r>
            <a:endParaRPr lang="en-US"/>
          </a:p>
        </p:txBody>
      </p:sp>
      <p:sp>
        <p:nvSpPr>
          <p:cNvPr id="6" name="Slide Number Placeholder 5"/>
          <p:cNvSpPr>
            <a:spLocks noGrp="1"/>
          </p:cNvSpPr>
          <p:nvPr>
            <p:ph type="sldNum" sz="quarter" idx="12"/>
          </p:nvPr>
        </p:nvSpPr>
        <p:spPr/>
        <p:txBody>
          <a:bodyPr/>
          <a:lstStyle>
            <a:lvl1pPr>
              <a:defRPr/>
            </a:lvl1pPr>
          </a:lstStyle>
          <a:p>
            <a:fld id="{5F210086-F507-4A1C-8D9F-157D0FA793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B21B9F56-1B26-472E-BCB6-5C025354CA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ISBRA 2012</a:t>
            </a:r>
            <a:endParaRPr lang="en-US"/>
          </a:p>
        </p:txBody>
      </p:sp>
      <p:sp>
        <p:nvSpPr>
          <p:cNvPr id="9" name="Slide Number Placeholder 8"/>
          <p:cNvSpPr>
            <a:spLocks noGrp="1"/>
          </p:cNvSpPr>
          <p:nvPr>
            <p:ph type="sldNum" sz="quarter" idx="12"/>
          </p:nvPr>
        </p:nvSpPr>
        <p:spPr/>
        <p:txBody>
          <a:bodyPr/>
          <a:lstStyle>
            <a:lvl1pPr>
              <a:defRPr/>
            </a:lvl1pPr>
          </a:lstStyle>
          <a:p>
            <a:fld id="{AA3E41AD-7348-4446-9534-DB1949882D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ISBRA 2012</a:t>
            </a:r>
            <a:endParaRPr lang="en-US"/>
          </a:p>
        </p:txBody>
      </p:sp>
      <p:sp>
        <p:nvSpPr>
          <p:cNvPr id="5" name="Slide Number Placeholder 4"/>
          <p:cNvSpPr>
            <a:spLocks noGrp="1"/>
          </p:cNvSpPr>
          <p:nvPr>
            <p:ph type="sldNum" sz="quarter" idx="12"/>
          </p:nvPr>
        </p:nvSpPr>
        <p:spPr/>
        <p:txBody>
          <a:bodyPr/>
          <a:lstStyle>
            <a:lvl1pPr>
              <a:defRPr/>
            </a:lvl1pPr>
          </a:lstStyle>
          <a:p>
            <a:fld id="{B3D52926-8605-4DE1-98F2-31858E1E7B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ISBRA 2012</a:t>
            </a:r>
            <a:endParaRPr lang="en-US"/>
          </a:p>
        </p:txBody>
      </p:sp>
      <p:sp>
        <p:nvSpPr>
          <p:cNvPr id="4" name="Slide Number Placeholder 3"/>
          <p:cNvSpPr>
            <a:spLocks noGrp="1"/>
          </p:cNvSpPr>
          <p:nvPr>
            <p:ph type="sldNum" sz="quarter" idx="12"/>
          </p:nvPr>
        </p:nvSpPr>
        <p:spPr/>
        <p:txBody>
          <a:bodyPr/>
          <a:lstStyle>
            <a:lvl1pPr>
              <a:defRPr/>
            </a:lvl1pPr>
          </a:lstStyle>
          <a:p>
            <a:fld id="{4B1A7E40-9406-47F6-A788-6898DCBAFB3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0EDC1FD8-D6D4-4E74-8C7F-3DC79AE84C5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ISBRA 2012</a:t>
            </a:r>
            <a:endParaRPr lang="en-US"/>
          </a:p>
        </p:txBody>
      </p:sp>
      <p:sp>
        <p:nvSpPr>
          <p:cNvPr id="7" name="Slide Number Placeholder 6"/>
          <p:cNvSpPr>
            <a:spLocks noGrp="1"/>
          </p:cNvSpPr>
          <p:nvPr>
            <p:ph type="sldNum" sz="quarter" idx="12"/>
          </p:nvPr>
        </p:nvSpPr>
        <p:spPr/>
        <p:txBody>
          <a:bodyPr/>
          <a:lstStyle>
            <a:lvl1pPr>
              <a:defRPr/>
            </a:lvl1pPr>
          </a:lstStyle>
          <a:p>
            <a:fld id="{F6811A0C-90BD-4287-B474-AA4B7C3C60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0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baseline="0">
                <a:solidFill>
                  <a:srgbClr val="FF0000"/>
                </a:solidFill>
                <a:latin typeface="Arial" charset="0"/>
              </a:defRPr>
            </a:lvl1pPr>
          </a:lstStyle>
          <a:p>
            <a:r>
              <a:rPr lang="en-US" dirty="0" smtClean="0"/>
              <a:t>ISBRA 2012</a:t>
            </a:r>
            <a:endParaRPr lang="en-US" dirty="0"/>
          </a:p>
        </p:txBody>
      </p:sp>
      <p:sp>
        <p:nvSpPr>
          <p:cNvPr id="410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3F1DB491-C6A6-46B9-A3D9-35B2CB1ACB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76" r:id="rId12"/>
    <p:sldLayoutId id="2147483677" r:id="rId13"/>
    <p:sldLayoutId id="2147483678" r:id="rId14"/>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itchFamily="66" charset="0"/>
        </a:defRPr>
      </a:lvl2pPr>
      <a:lvl3pPr algn="ctr" rtl="0" fontAlgn="base">
        <a:spcBef>
          <a:spcPct val="0"/>
        </a:spcBef>
        <a:spcAft>
          <a:spcPct val="0"/>
        </a:spcAft>
        <a:defRPr sz="4400">
          <a:solidFill>
            <a:schemeClr val="tx2"/>
          </a:solidFill>
          <a:latin typeface="Comic Sans MS" pitchFamily="66" charset="0"/>
        </a:defRPr>
      </a:lvl3pPr>
      <a:lvl4pPr algn="ctr" rtl="0" fontAlgn="base">
        <a:spcBef>
          <a:spcPct val="0"/>
        </a:spcBef>
        <a:spcAft>
          <a:spcPct val="0"/>
        </a:spcAft>
        <a:defRPr sz="4400">
          <a:solidFill>
            <a:schemeClr val="tx2"/>
          </a:solidFill>
          <a:latin typeface="Comic Sans MS" pitchFamily="66" charset="0"/>
        </a:defRPr>
      </a:lvl4pPr>
      <a:lvl5pPr algn="ctr" rtl="0" fontAlgn="base">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75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smtClean="0"/>
              <a:t>ISBRA 2012</a:t>
            </a:r>
            <a:endParaRPr lang="en-US"/>
          </a:p>
        </p:txBody>
      </p:sp>
      <p:sp>
        <p:nvSpPr>
          <p:cNvPr id="75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A38EB9C-2A01-4141-B18F-4966415A95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s.bioengr.uic.edu/causal/" TargetMode="External"/><Relationship Id="rId2" Type="http://schemas.openxmlformats.org/officeDocument/2006/relationships/hyperlink" Target="http://polymath.vbi.vt.edu/polynom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llatex/talk/mount-sinai-2008/index.html" TargetMode="External"/><Relationship Id="rId2" Type="http://schemas.openxmlformats.org/officeDocument/2006/relationships/hyperlink" Target="index.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subTitle" idx="1"/>
          </p:nvPr>
        </p:nvSpPr>
        <p:spPr>
          <a:xfrm>
            <a:off x="152400" y="0"/>
            <a:ext cx="8839200" cy="6172200"/>
          </a:xfrm>
        </p:spPr>
        <p:txBody>
          <a:bodyPr/>
          <a:lstStyle/>
          <a:p>
            <a:endParaRPr lang="en-US" sz="2800" b="1" dirty="0" smtClean="0">
              <a:effectLst>
                <a:outerShdw blurRad="38100" dist="38100" dir="2700000" algn="tl">
                  <a:srgbClr val="C0C0C0"/>
                </a:outerShdw>
              </a:effectLst>
            </a:endParaRPr>
          </a:p>
          <a:p>
            <a:pPr>
              <a:spcBef>
                <a:spcPts val="0"/>
              </a:spcBef>
            </a:pPr>
            <a:endParaRPr lang="en-US" sz="2400" b="1" dirty="0" smtClean="0">
              <a:effectLst>
                <a:outerShdw blurRad="38100" dist="38100" dir="2700000" algn="tl">
                  <a:srgbClr val="C0C0C0"/>
                </a:outerShdw>
              </a:effectLst>
            </a:endParaRPr>
          </a:p>
          <a:p>
            <a:pPr>
              <a:spcBef>
                <a:spcPts val="0"/>
              </a:spcBef>
            </a:pPr>
            <a:r>
              <a:rPr lang="en-US" sz="2400" b="1" dirty="0" smtClean="0">
                <a:effectLst>
                  <a:outerShdw blurRad="38100" dist="38100" dir="2700000" algn="tl">
                    <a:srgbClr val="C0C0C0"/>
                  </a:outerShdw>
                </a:effectLst>
              </a:rPr>
              <a:t>Models and Algorithmic Tools for Computational Processes in </a:t>
            </a:r>
            <a:r>
              <a:rPr lang="en-US" sz="2400" b="1" smtClean="0">
                <a:effectLst>
                  <a:outerShdw blurRad="38100" dist="38100" dir="2700000" algn="tl">
                    <a:srgbClr val="C0C0C0"/>
                  </a:outerShdw>
                </a:effectLst>
              </a:rPr>
              <a:t>Cellular </a:t>
            </a:r>
            <a:r>
              <a:rPr lang="en-US" sz="2400" b="1" smtClean="0">
                <a:effectLst>
                  <a:outerShdw blurRad="38100" dist="38100" dir="2700000" algn="tl">
                    <a:srgbClr val="C0C0C0"/>
                  </a:outerShdw>
                </a:effectLst>
              </a:rPr>
              <a:t>Biology</a:t>
            </a:r>
            <a:endParaRPr lang="en-US" sz="2400" b="1" dirty="0" smtClean="0">
              <a:effectLst>
                <a:outerShdw blurRad="38100" dist="38100" dir="2700000" algn="tl">
                  <a:srgbClr val="C0C0C0"/>
                </a:outerShdw>
              </a:effectLst>
            </a:endParaRPr>
          </a:p>
          <a:p>
            <a:pPr>
              <a:spcBef>
                <a:spcPts val="0"/>
              </a:spcBef>
            </a:pPr>
            <a:endParaRPr lang="en-US" sz="2400" b="1" dirty="0" smtClean="0">
              <a:effectLst>
                <a:outerShdw blurRad="38100" dist="38100" dir="2700000" algn="tl">
                  <a:srgbClr val="C0C0C0"/>
                </a:outerShdw>
              </a:effectLst>
            </a:endParaRPr>
          </a:p>
          <a:p>
            <a:pPr>
              <a:spcBef>
                <a:spcPts val="0"/>
              </a:spcBef>
            </a:pPr>
            <a:endParaRPr lang="en-US" sz="2400" b="1" dirty="0" smtClean="0">
              <a:effectLst>
                <a:outerShdw blurRad="38100" dist="38100" dir="2700000" algn="tl">
                  <a:srgbClr val="C0C0C0"/>
                </a:outerShdw>
              </a:effectLst>
            </a:endParaRPr>
          </a:p>
          <a:p>
            <a:pPr>
              <a:spcBef>
                <a:spcPts val="0"/>
              </a:spcBef>
            </a:pPr>
            <a:r>
              <a:rPr lang="en-US" sz="2000" b="1" dirty="0" err="1" smtClean="0">
                <a:solidFill>
                  <a:srgbClr val="FF0000"/>
                </a:solidFill>
                <a:effectLst>
                  <a:outerShdw blurRad="38100" dist="38100" dir="2700000" algn="tl">
                    <a:srgbClr val="C0C0C0"/>
                  </a:outerShdw>
                </a:effectLst>
              </a:rPr>
              <a:t>Bhaskar</a:t>
            </a:r>
            <a:r>
              <a:rPr lang="en-US" sz="2000" b="1" dirty="0" smtClean="0">
                <a:solidFill>
                  <a:srgbClr val="FF0000"/>
                </a:solidFill>
                <a:effectLst>
                  <a:outerShdw blurRad="38100" dist="38100" dir="2700000" algn="tl">
                    <a:srgbClr val="C0C0C0"/>
                  </a:outerShdw>
                </a:effectLst>
              </a:rPr>
              <a:t> </a:t>
            </a:r>
            <a:r>
              <a:rPr lang="en-US" sz="2000" b="1" dirty="0" err="1">
                <a:solidFill>
                  <a:srgbClr val="FF0000"/>
                </a:solidFill>
                <a:effectLst>
                  <a:outerShdw blurRad="38100" dist="38100" dir="2700000" algn="tl">
                    <a:srgbClr val="C0C0C0"/>
                  </a:outerShdw>
                </a:effectLst>
              </a:rPr>
              <a:t>DasGupta</a:t>
            </a:r>
            <a:endParaRPr lang="en-US" sz="2000" b="1" dirty="0">
              <a:solidFill>
                <a:srgbClr val="FF0000"/>
              </a:solidFill>
              <a:effectLst>
                <a:outerShdw blurRad="38100" dist="38100" dir="2700000" algn="tl">
                  <a:srgbClr val="C0C0C0"/>
                </a:outerShdw>
              </a:effectLst>
            </a:endParaRPr>
          </a:p>
          <a:p>
            <a:pPr>
              <a:spcBef>
                <a:spcPts val="0"/>
              </a:spcBef>
            </a:pPr>
            <a:r>
              <a:rPr lang="en-US" sz="2000" b="1" dirty="0">
                <a:solidFill>
                  <a:srgbClr val="FF0000"/>
                </a:solidFill>
                <a:effectLst>
                  <a:outerShdw blurRad="38100" dist="38100" dir="2700000" algn="tl">
                    <a:srgbClr val="C0C0C0"/>
                  </a:outerShdw>
                </a:effectLst>
              </a:rPr>
              <a:t>Department of Computer Science</a:t>
            </a:r>
          </a:p>
          <a:p>
            <a:pPr>
              <a:spcBef>
                <a:spcPts val="0"/>
              </a:spcBef>
            </a:pPr>
            <a:r>
              <a:rPr lang="en-US" sz="2000" b="1" dirty="0">
                <a:solidFill>
                  <a:srgbClr val="FF0000"/>
                </a:solidFill>
                <a:effectLst>
                  <a:outerShdw blurRad="38100" dist="38100" dir="2700000" algn="tl">
                    <a:srgbClr val="C0C0C0"/>
                  </a:outerShdw>
                </a:effectLst>
              </a:rPr>
              <a:t>University of Illinois at Chicago</a:t>
            </a:r>
          </a:p>
          <a:p>
            <a:pPr>
              <a:spcBef>
                <a:spcPts val="0"/>
              </a:spcBef>
            </a:pPr>
            <a:r>
              <a:rPr lang="en-US" sz="2000" b="1" dirty="0">
                <a:solidFill>
                  <a:srgbClr val="FF0000"/>
                </a:solidFill>
                <a:effectLst>
                  <a:outerShdw blurRad="38100" dist="38100" dir="2700000" algn="tl">
                    <a:srgbClr val="C0C0C0"/>
                  </a:outerShdw>
                </a:effectLst>
              </a:rPr>
              <a:t>Chicago, IL </a:t>
            </a:r>
            <a:r>
              <a:rPr lang="en-US" sz="2000" b="1" dirty="0" smtClean="0">
                <a:solidFill>
                  <a:srgbClr val="FF0000"/>
                </a:solidFill>
                <a:effectLst>
                  <a:outerShdw blurRad="38100" dist="38100" dir="2700000" algn="tl">
                    <a:srgbClr val="C0C0C0"/>
                  </a:outerShdw>
                </a:effectLst>
              </a:rPr>
              <a:t>60607-7053</a:t>
            </a:r>
          </a:p>
          <a:p>
            <a:pPr>
              <a:spcBef>
                <a:spcPts val="0"/>
              </a:spcBef>
            </a:pPr>
            <a:endParaRPr lang="en-US" sz="2000" b="1" dirty="0">
              <a:solidFill>
                <a:srgbClr val="FF0000"/>
              </a:solidFill>
              <a:effectLst>
                <a:outerShdw blurRad="38100" dist="38100" dir="2700000" algn="tl">
                  <a:srgbClr val="C0C0C0"/>
                </a:outerShdw>
              </a:effectLst>
            </a:endParaRPr>
          </a:p>
          <a:p>
            <a:pPr>
              <a:spcBef>
                <a:spcPts val="0"/>
              </a:spcBef>
            </a:pPr>
            <a:r>
              <a:rPr lang="en-US" sz="2000" b="1" dirty="0" smtClean="0">
                <a:solidFill>
                  <a:srgbClr val="FF0000"/>
                </a:solidFill>
                <a:effectLst>
                  <a:outerShdw blurRad="38100" dist="38100" dir="2700000" algn="tl">
                    <a:srgbClr val="C0C0C0"/>
                  </a:outerShdw>
                </a:effectLst>
              </a:rPr>
              <a:t>dasgupta@cs.uic.edu</a:t>
            </a:r>
          </a:p>
          <a:p>
            <a:pPr>
              <a:spcBef>
                <a:spcPts val="0"/>
              </a:spcBef>
            </a:pPr>
            <a:endParaRPr lang="en-US" sz="2400" b="1"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256823"/>
            <a:ext cx="8229600" cy="454378"/>
          </a:xfrm>
        </p:spPr>
        <p:txBody>
          <a:bodyPr/>
          <a:lstStyle/>
          <a:p>
            <a:pPr algn="ctr">
              <a:buNone/>
            </a:pPr>
            <a:r>
              <a:rPr lang="en-US" b="1" dirty="0" smtClean="0">
                <a:latin typeface="Arial" pitchFamily="34" charset="0"/>
                <a:cs typeface="Arial" pitchFamily="34" charset="0"/>
              </a:rPr>
              <a:t>Examples of other models</a:t>
            </a:r>
            <a:endParaRPr lang="en-US"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pic>
        <p:nvPicPr>
          <p:cNvPr id="13" name="Picture 12" descr="txp_fig.bmp"/>
          <p:cNvPicPr>
            <a:picLocks noChangeAspect="1"/>
          </p:cNvPicPr>
          <p:nvPr>
            <p:custDataLst>
              <p:tags r:id="rId1"/>
            </p:custDataLst>
          </p:nvPr>
        </p:nvPicPr>
        <p:blipFill>
          <a:blip r:embed="rId5" cstate="print">
            <a:lum/>
          </a:blip>
          <a:stretch>
            <a:fillRect/>
          </a:stretch>
        </p:blipFill>
        <p:spPr>
          <a:xfrm>
            <a:off x="198667" y="933083"/>
            <a:ext cx="3224789" cy="3453391"/>
          </a:xfrm>
          <a:prstGeom prst="rect">
            <a:avLst/>
          </a:prstGeom>
        </p:spPr>
      </p:pic>
      <p:sp>
        <p:nvSpPr>
          <p:cNvPr id="14" name="TextBox 13"/>
          <p:cNvSpPr txBox="1"/>
          <p:nvPr/>
        </p:nvSpPr>
        <p:spPr>
          <a:xfrm>
            <a:off x="2551289" y="1309511"/>
            <a:ext cx="1725152" cy="1107996"/>
          </a:xfrm>
          <a:prstGeom prst="rect">
            <a:avLst/>
          </a:prstGeom>
          <a:noFill/>
        </p:spPr>
        <p:txBody>
          <a:bodyPr wrap="none" rtlCol="0">
            <a:spAutoFit/>
          </a:bodyPr>
          <a:lstStyle/>
          <a:p>
            <a:r>
              <a:rPr lang="en-US" sz="2400" b="1" dirty="0" smtClean="0"/>
              <a:t>Boolean</a:t>
            </a:r>
          </a:p>
          <a:p>
            <a:endParaRPr lang="en-US" sz="2400" b="1" dirty="0" smtClean="0"/>
          </a:p>
          <a:p>
            <a:r>
              <a:rPr lang="en-US" b="1" i="1" dirty="0" smtClean="0"/>
              <a:t>x</a:t>
            </a:r>
            <a:r>
              <a:rPr lang="en-US" b="1" i="1" baseline="-25000" dirty="0" smtClean="0"/>
              <a:t>1</a:t>
            </a:r>
            <a:r>
              <a:rPr lang="en-US" b="1" i="1" dirty="0" smtClean="0"/>
              <a:t>, x</a:t>
            </a:r>
            <a:r>
              <a:rPr lang="en-US" b="1" i="1" baseline="-25000" dirty="0" smtClean="0"/>
              <a:t>2</a:t>
            </a:r>
            <a:r>
              <a:rPr lang="en-US" b="1" i="1" dirty="0" smtClean="0"/>
              <a:t>, x</a:t>
            </a:r>
            <a:r>
              <a:rPr lang="en-US" b="1" i="1" baseline="-25000" dirty="0" smtClean="0"/>
              <a:t>3 </a:t>
            </a:r>
            <a:r>
              <a:rPr lang="en-US" b="1" dirty="0" smtClean="0">
                <a:sym typeface="Symbol"/>
              </a:rPr>
              <a:t> {0.1}</a:t>
            </a:r>
            <a:endParaRPr lang="en-US" b="1" dirty="0"/>
          </a:p>
        </p:txBody>
      </p:sp>
      <p:pic>
        <p:nvPicPr>
          <p:cNvPr id="16" name="Picture 15" descr="txp_fig.bmp"/>
          <p:cNvPicPr>
            <a:picLocks noChangeAspect="1"/>
          </p:cNvPicPr>
          <p:nvPr>
            <p:custDataLst>
              <p:tags r:id="rId2"/>
            </p:custDataLst>
          </p:nvPr>
        </p:nvPicPr>
        <p:blipFill>
          <a:blip r:embed="rId6" cstate="print">
            <a:lum/>
          </a:blip>
          <a:stretch>
            <a:fillRect/>
          </a:stretch>
        </p:blipFill>
        <p:spPr>
          <a:xfrm>
            <a:off x="6337214" y="936979"/>
            <a:ext cx="2527492" cy="2946397"/>
          </a:xfrm>
          <a:prstGeom prst="rect">
            <a:avLst/>
          </a:prstGeom>
        </p:spPr>
      </p:pic>
      <p:sp>
        <p:nvSpPr>
          <p:cNvPr id="18" name="TextBox 17"/>
          <p:cNvSpPr txBox="1"/>
          <p:nvPr/>
        </p:nvSpPr>
        <p:spPr>
          <a:xfrm>
            <a:off x="6945634" y="3922890"/>
            <a:ext cx="1808508" cy="830997"/>
          </a:xfrm>
          <a:prstGeom prst="rect">
            <a:avLst/>
          </a:prstGeom>
          <a:noFill/>
        </p:spPr>
        <p:txBody>
          <a:bodyPr wrap="none" rtlCol="0">
            <a:spAutoFit/>
          </a:bodyPr>
          <a:lstStyle/>
          <a:p>
            <a:pPr algn="ctr"/>
            <a:r>
              <a:rPr lang="en-US" sz="2400" b="1" dirty="0" smtClean="0"/>
              <a:t>Boolean </a:t>
            </a:r>
          </a:p>
          <a:p>
            <a:pPr algn="ctr"/>
            <a:r>
              <a:rPr lang="en-US" sz="2400" b="1" dirty="0" err="1" smtClean="0"/>
              <a:t>feedforward</a:t>
            </a:r>
            <a:endParaRPr lang="en-US" sz="2400" b="1" dirty="0" smtClean="0"/>
          </a:p>
        </p:txBody>
      </p:sp>
      <p:pic>
        <p:nvPicPr>
          <p:cNvPr id="21" name="Picture 20" descr="txp_fig.png"/>
          <p:cNvPicPr>
            <a:picLocks noChangeAspect="1"/>
          </p:cNvPicPr>
          <p:nvPr>
            <p:custDataLst>
              <p:tags r:id="rId3"/>
            </p:custDataLst>
          </p:nvPr>
        </p:nvPicPr>
        <p:blipFill>
          <a:blip r:embed="rId7" cstate="print">
            <a:lum/>
          </a:blip>
          <a:stretch>
            <a:fillRect/>
          </a:stretch>
        </p:blipFill>
        <p:spPr>
          <a:xfrm>
            <a:off x="3830587" y="3708397"/>
            <a:ext cx="1992008" cy="1885245"/>
          </a:xfrm>
          <a:prstGeom prst="rect">
            <a:avLst/>
          </a:prstGeom>
        </p:spPr>
      </p:pic>
      <p:sp>
        <p:nvSpPr>
          <p:cNvPr id="22" name="TextBox 21"/>
          <p:cNvSpPr txBox="1"/>
          <p:nvPr/>
        </p:nvSpPr>
        <p:spPr>
          <a:xfrm>
            <a:off x="2211346" y="5080001"/>
            <a:ext cx="1941173" cy="830997"/>
          </a:xfrm>
          <a:prstGeom prst="rect">
            <a:avLst/>
          </a:prstGeom>
          <a:noFill/>
        </p:spPr>
        <p:txBody>
          <a:bodyPr wrap="none" rtlCol="0">
            <a:spAutoFit/>
          </a:bodyPr>
          <a:lstStyle/>
          <a:p>
            <a:pPr algn="ctr"/>
            <a:r>
              <a:rPr lang="en-US" sz="2400" b="1" dirty="0" smtClean="0"/>
              <a:t>Signal</a:t>
            </a:r>
          </a:p>
          <a:p>
            <a:pPr algn="ctr"/>
            <a:r>
              <a:rPr lang="en-US" sz="2400" b="1" dirty="0" smtClean="0"/>
              <a:t>Transduction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40034" name="Rectangle 2"/>
          <p:cNvSpPr>
            <a:spLocks noGrp="1" noChangeArrowheads="1"/>
          </p:cNvSpPr>
          <p:nvPr>
            <p:ph type="body" idx="1"/>
          </p:nvPr>
        </p:nvSpPr>
        <p:spPr>
          <a:xfrm>
            <a:off x="228600" y="304800"/>
            <a:ext cx="8610600" cy="5943600"/>
          </a:xfrm>
        </p:spPr>
        <p:txBody>
          <a:bodyPr/>
          <a:lstStyle/>
          <a:p>
            <a:pPr algn="ctr">
              <a:buFontTx/>
              <a:buNone/>
            </a:pPr>
            <a:endParaRPr lang="en-US" sz="3200" b="1" dirty="0" smtClean="0"/>
          </a:p>
          <a:p>
            <a:pPr algn="ctr">
              <a:buFontTx/>
              <a:buNone/>
            </a:pPr>
            <a:endParaRPr lang="en-US" sz="3200" b="1" dirty="0" smtClean="0"/>
          </a:p>
          <a:p>
            <a:pPr algn="ctr">
              <a:buFontTx/>
              <a:buNone/>
            </a:pPr>
            <a:r>
              <a:rPr lang="en-US" sz="3200" b="1" dirty="0" smtClean="0"/>
              <a:t>Reverse </a:t>
            </a:r>
            <a:r>
              <a:rPr lang="en-US" sz="3200" b="1" dirty="0"/>
              <a:t>engineering </a:t>
            </a:r>
            <a:r>
              <a:rPr lang="en-US" sz="3200" b="1" dirty="0" smtClean="0"/>
              <a:t>of models</a:t>
            </a:r>
            <a:endParaRPr lang="en-US" sz="3200" b="1" dirty="0"/>
          </a:p>
          <a:p>
            <a:pPr>
              <a:buFontTx/>
              <a:buNone/>
            </a:pPr>
            <a:r>
              <a:rPr lang="en-US" sz="2800" b="1" dirty="0"/>
              <a:t>Given</a:t>
            </a:r>
          </a:p>
          <a:p>
            <a:pPr lvl="1"/>
            <a:r>
              <a:rPr lang="en-US" b="1" dirty="0"/>
              <a:t>partial knowledge about the process/network</a:t>
            </a:r>
          </a:p>
          <a:p>
            <a:pPr lvl="1"/>
            <a:r>
              <a:rPr lang="en-US" b="1" dirty="0"/>
              <a:t>access to suitable biological experiments</a:t>
            </a:r>
          </a:p>
          <a:p>
            <a:pPr lvl="1">
              <a:buFontTx/>
              <a:buNone/>
            </a:pPr>
            <a:endParaRPr lang="en-US" sz="3200" b="1" dirty="0"/>
          </a:p>
          <a:p>
            <a:pPr>
              <a:buFontTx/>
              <a:buNone/>
            </a:pPr>
            <a:r>
              <a:rPr lang="en-US" sz="2800" b="1" dirty="0"/>
              <a:t>H</a:t>
            </a:r>
            <a:r>
              <a:rPr lang="en-US" sz="2800" b="1" dirty="0" smtClean="0"/>
              <a:t>ow </a:t>
            </a:r>
            <a:r>
              <a:rPr lang="en-US" sz="2800" b="1" dirty="0"/>
              <a:t>to gain more knowledge about </a:t>
            </a:r>
            <a:r>
              <a:rPr lang="en-US" sz="2800" b="1" dirty="0" smtClean="0"/>
              <a:t>the model ?</a:t>
            </a:r>
            <a:endParaRPr lang="en-US" sz="2800" b="1" dirty="0"/>
          </a:p>
          <a:p>
            <a:pPr lvl="1"/>
            <a:r>
              <a:rPr lang="en-US" b="1" dirty="0"/>
              <a:t>effective use of resources (time, cost)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b="1" dirty="0">
                <a:latin typeface="Arial" pitchFamily="34" charset="0"/>
                <a:cs typeface="Arial" pitchFamily="34" charset="0"/>
              </a:rPr>
              <a:t>Reverse engineering</a:t>
            </a:r>
          </a:p>
        </p:txBody>
      </p:sp>
      <p:sp>
        <p:nvSpPr>
          <p:cNvPr id="29699" name="Rectangle 3"/>
          <p:cNvSpPr>
            <a:spLocks noGrp="1" noChangeArrowheads="1"/>
          </p:cNvSpPr>
          <p:nvPr>
            <p:ph type="body" sz="half" idx="1"/>
          </p:nvPr>
        </p:nvSpPr>
        <p:spPr>
          <a:xfrm>
            <a:off x="884591" y="1842911"/>
            <a:ext cx="3278187" cy="2017889"/>
          </a:xfrm>
        </p:spPr>
        <p:txBody>
          <a:bodyPr/>
          <a:lstStyle/>
          <a:p>
            <a:pPr>
              <a:buNone/>
            </a:pPr>
            <a:r>
              <a:rPr lang="en-US" sz="2000" dirty="0" smtClean="0"/>
              <a:t>     </a:t>
            </a:r>
            <a:r>
              <a:rPr lang="en-US" sz="2000" b="1" dirty="0" smtClean="0">
                <a:solidFill>
                  <a:srgbClr val="C00000"/>
                </a:solidFill>
              </a:rPr>
              <a:t>Process </a:t>
            </a:r>
            <a:r>
              <a:rPr lang="en-US" sz="2000" b="1" dirty="0">
                <a:solidFill>
                  <a:srgbClr val="C00000"/>
                </a:solidFill>
              </a:rPr>
              <a:t>of </a:t>
            </a:r>
            <a:r>
              <a:rPr lang="en-US" sz="2000" b="1" dirty="0" smtClean="0">
                <a:solidFill>
                  <a:srgbClr val="C00000"/>
                </a:solidFill>
              </a:rPr>
              <a:t>backward reasoning</a:t>
            </a:r>
            <a:r>
              <a:rPr lang="en-US" sz="2000" b="1" dirty="0">
                <a:solidFill>
                  <a:srgbClr val="C00000"/>
                </a:solidFill>
              </a:rPr>
              <a:t>, requiring careful observation of inputs and outputs, to elucidate the structure of the </a:t>
            </a:r>
            <a:r>
              <a:rPr lang="en-US" sz="2000" b="1" dirty="0" smtClean="0">
                <a:solidFill>
                  <a:srgbClr val="C00000"/>
                </a:solidFill>
              </a:rPr>
              <a:t>system</a:t>
            </a:r>
            <a:endParaRPr lang="en-US" sz="2000" b="1" dirty="0">
              <a:solidFill>
                <a:srgbClr val="C00000"/>
              </a:solidFill>
            </a:endParaRPr>
          </a:p>
        </p:txBody>
      </p:sp>
      <p:pic>
        <p:nvPicPr>
          <p:cNvPr id="29702" name="Picture 6"/>
          <p:cNvPicPr>
            <a:picLocks noGrp="1" noChangeAspect="1" noChangeArrowheads="1"/>
          </p:cNvPicPr>
          <p:nvPr>
            <p:ph type="clipArt" sz="half" idx="2"/>
          </p:nvPr>
        </p:nvPicPr>
        <p:blipFill>
          <a:blip r:embed="rId2" cstate="print"/>
          <a:srcRect/>
          <a:stretch>
            <a:fillRect/>
          </a:stretch>
        </p:blipFill>
        <p:spPr>
          <a:xfrm>
            <a:off x="4572000" y="1752600"/>
            <a:ext cx="4111625" cy="3962400"/>
          </a:xfrm>
          <a:noFill/>
          <a:ln/>
        </p:spPr>
      </p:pic>
      <p:sp>
        <p:nvSpPr>
          <p:cNvPr id="29703" name="Text Box 7"/>
          <p:cNvSpPr txBox="1">
            <a:spLocks noChangeArrowheads="1"/>
          </p:cNvSpPr>
          <p:nvPr/>
        </p:nvSpPr>
        <p:spPr bwMode="auto">
          <a:xfrm>
            <a:off x="609600" y="6583363"/>
            <a:ext cx="8001000" cy="274637"/>
          </a:xfrm>
          <a:prstGeom prst="rect">
            <a:avLst/>
          </a:prstGeom>
          <a:noFill/>
          <a:ln w="9525">
            <a:noFill/>
            <a:miter lim="800000"/>
            <a:headEnd/>
            <a:tailEnd/>
          </a:ln>
          <a:effectLst/>
        </p:spPr>
        <p:txBody>
          <a:bodyPr>
            <a:spAutoFit/>
          </a:bodyPr>
          <a:lstStyle/>
          <a:p>
            <a:pPr>
              <a:spcBef>
                <a:spcPct val="50000"/>
              </a:spcBef>
            </a:pPr>
            <a:r>
              <a:rPr lang="en-US" sz="1200">
                <a:solidFill>
                  <a:srgbClr val="008000"/>
                </a:solidFill>
              </a:rPr>
              <a:t>http://www.computerworld.com/computerworld/records/images/story/46Reverse-engineering.gif</a:t>
            </a:r>
          </a:p>
        </p:txBody>
      </p:sp>
      <p:sp>
        <p:nvSpPr>
          <p:cNvPr id="8" name="Footer Placeholder 7"/>
          <p:cNvSpPr>
            <a:spLocks noGrp="1"/>
          </p:cNvSpPr>
          <p:nvPr>
            <p:ph type="ftr" sz="quarter" idx="11"/>
          </p:nvPr>
        </p:nvSpPr>
        <p:spPr/>
        <p:txBody>
          <a:bodyPr/>
          <a:lstStyle/>
          <a:p>
            <a:r>
              <a:rPr lang="en-US" smtClean="0"/>
              <a:t>ISBRA 2012</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b="1" dirty="0" smtClean="0">
                <a:latin typeface="+mn-lt"/>
              </a:rPr>
              <a:t>Ingredients </a:t>
            </a:r>
            <a:r>
              <a:rPr lang="en-US" sz="3200" b="1" dirty="0">
                <a:latin typeface="+mn-lt"/>
              </a:rPr>
              <a:t>for reverse </a:t>
            </a:r>
            <a:r>
              <a:rPr lang="en-US" sz="3200" b="1" dirty="0" smtClean="0">
                <a:latin typeface="+mn-lt"/>
              </a:rPr>
              <a:t>engineering</a:t>
            </a:r>
            <a:endParaRPr lang="en-US" sz="3200" b="1" dirty="0">
              <a:latin typeface="+mn-lt"/>
            </a:endParaRPr>
          </a:p>
        </p:txBody>
      </p:sp>
      <p:sp>
        <p:nvSpPr>
          <p:cNvPr id="31747" name="Rectangle 3"/>
          <p:cNvSpPr>
            <a:spLocks noGrp="1" noChangeArrowheads="1"/>
          </p:cNvSpPr>
          <p:nvPr>
            <p:ph type="body" idx="1"/>
          </p:nvPr>
        </p:nvSpPr>
        <p:spPr>
          <a:xfrm>
            <a:off x="423333" y="1340556"/>
            <a:ext cx="8229600" cy="4525963"/>
          </a:xfrm>
        </p:spPr>
        <p:txBody>
          <a:bodyPr/>
          <a:lstStyle/>
          <a:p>
            <a:pPr>
              <a:buNone/>
            </a:pPr>
            <a:endParaRPr lang="en-US" sz="2000" dirty="0" smtClean="0"/>
          </a:p>
          <a:p>
            <a:r>
              <a:rPr lang="en-US" b="1" dirty="0" smtClean="0">
                <a:solidFill>
                  <a:srgbClr val="FF0000"/>
                </a:solidFill>
                <a:latin typeface="Arial" pitchFamily="34" charset="0"/>
                <a:cs typeface="Arial" pitchFamily="34" charset="0"/>
              </a:rPr>
              <a:t>Mathematical model to be reverse engineered</a:t>
            </a:r>
          </a:p>
          <a:p>
            <a:pPr lvl="1"/>
            <a:r>
              <a:rPr lang="en-US" b="1" dirty="0" smtClean="0">
                <a:solidFill>
                  <a:srgbClr val="FF0000"/>
                </a:solidFill>
                <a:latin typeface="Arial" pitchFamily="34" charset="0"/>
                <a:cs typeface="Arial" pitchFamily="34" charset="0"/>
              </a:rPr>
              <a:t>e.g., differential equation model</a:t>
            </a:r>
            <a:endParaRPr lang="en-US" b="1" dirty="0">
              <a:solidFill>
                <a:srgbClr val="FF0000"/>
              </a:solidFill>
              <a:latin typeface="Arial" pitchFamily="34" charset="0"/>
              <a:cs typeface="Arial" pitchFamily="34" charset="0"/>
            </a:endParaRPr>
          </a:p>
          <a:p>
            <a:pPr>
              <a:buNone/>
            </a:pPr>
            <a:endParaRPr lang="en-US" b="1" dirty="0" smtClean="0">
              <a:solidFill>
                <a:srgbClr val="FF0000"/>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Biological experiments available, e.g., </a:t>
            </a:r>
          </a:p>
          <a:p>
            <a:pPr lvl="1"/>
            <a:r>
              <a:rPr lang="en-US" b="1" dirty="0" smtClean="0">
                <a:solidFill>
                  <a:srgbClr val="FF0000"/>
                </a:solidFill>
                <a:latin typeface="Arial" pitchFamily="34" charset="0"/>
                <a:cs typeface="Arial" pitchFamily="34" charset="0"/>
              </a:rPr>
              <a:t>perturbation experiments</a:t>
            </a:r>
          </a:p>
          <a:p>
            <a:pPr lvl="1"/>
            <a:r>
              <a:rPr lang="en-US" b="1" dirty="0" smtClean="0">
                <a:solidFill>
                  <a:srgbClr val="FF0000"/>
                </a:solidFill>
                <a:latin typeface="Arial" pitchFamily="34" charset="0"/>
                <a:cs typeface="Arial" pitchFamily="34" charset="0"/>
              </a:rPr>
              <a:t>gene expression measurements</a:t>
            </a:r>
            <a:endParaRPr lang="en-US" b="1" dirty="0">
              <a:solidFill>
                <a:srgbClr val="FF0000"/>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ISBRA 2012</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0022"/>
            <a:ext cx="8229600" cy="5737578"/>
          </a:xfrm>
        </p:spPr>
        <p:txBody>
          <a:bodyPr/>
          <a:lstStyle/>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b="1" dirty="0" smtClean="0">
                <a:latin typeface="Arial" pitchFamily="34" charset="0"/>
                <a:cs typeface="Arial" pitchFamily="34" charset="0"/>
              </a:rPr>
              <a:t>Many reverse engineering approaches are possible</a:t>
            </a: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I will discuss two types of approaches:</a:t>
            </a:r>
          </a:p>
          <a:p>
            <a:pPr>
              <a:buNone/>
            </a:pPr>
            <a:endParaRPr lang="en-US" b="1" dirty="0" smtClean="0">
              <a:latin typeface="Arial" pitchFamily="34" charset="0"/>
              <a:cs typeface="Arial" pitchFamily="34" charset="0"/>
            </a:endParaRPr>
          </a:p>
          <a:p>
            <a:pPr lvl="1"/>
            <a:r>
              <a:rPr lang="en-US" b="1" dirty="0" smtClean="0">
                <a:latin typeface="Arial" pitchFamily="34" charset="0"/>
                <a:cs typeface="Arial" pitchFamily="34" charset="0"/>
              </a:rPr>
              <a:t> “hitting set” based combinatorial approaches</a:t>
            </a:r>
          </a:p>
          <a:p>
            <a:pPr lvl="1">
              <a:buNone/>
            </a:pPr>
            <a:endParaRPr lang="en-US" b="1" dirty="0" smtClean="0">
              <a:latin typeface="Arial" pitchFamily="34" charset="0"/>
              <a:cs typeface="Arial" pitchFamily="34" charset="0"/>
            </a:endParaRPr>
          </a:p>
          <a:p>
            <a:pPr lvl="1"/>
            <a:r>
              <a:rPr lang="en-US" b="1" dirty="0" smtClean="0">
                <a:latin typeface="Arial" pitchFamily="34" charset="0"/>
                <a:cs typeface="Arial" pitchFamily="34" charset="0"/>
              </a:rPr>
              <a:t>modular response analysis (MRA) approach</a:t>
            </a:r>
          </a:p>
          <a:p>
            <a:pPr>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ctrTitle"/>
          </p:nvPr>
        </p:nvSpPr>
        <p:spPr bwMode="auto">
          <a:xfrm>
            <a:off x="698500" y="2646363"/>
            <a:ext cx="7772400" cy="1470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200" b="1" dirty="0">
                <a:solidFill>
                  <a:schemeClr val="accent2"/>
                </a:solidFill>
                <a:latin typeface="Arial" pitchFamily="34" charset="0"/>
                <a:cs typeface="Arial" pitchFamily="34" charset="0"/>
              </a:rPr>
              <a:t>Reverse Engineering of Networks Via  Modular Response Analysis Method</a:t>
            </a:r>
            <a:r>
              <a:rPr lang="en-US" sz="48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b="1" dirty="0" smtClean="0">
                <a:latin typeface="+mn-lt"/>
              </a:rPr>
              <a:t>Ingredients </a:t>
            </a:r>
            <a:r>
              <a:rPr lang="en-US" sz="3200" b="1" dirty="0">
                <a:latin typeface="+mn-lt"/>
              </a:rPr>
              <a:t>for reverse engineering </a:t>
            </a:r>
            <a:r>
              <a:rPr lang="en-US" sz="3200" b="1" dirty="0" smtClean="0">
                <a:latin typeface="+mn-lt"/>
              </a:rPr>
              <a:t>via</a:t>
            </a:r>
            <a:br>
              <a:rPr lang="en-US" sz="3200" b="1" dirty="0" smtClean="0">
                <a:latin typeface="+mn-lt"/>
              </a:rPr>
            </a:br>
            <a:r>
              <a:rPr lang="en-US" sz="3200" b="1" dirty="0" smtClean="0">
                <a:latin typeface="+mn-lt"/>
              </a:rPr>
              <a:t>modular response analysis approach</a:t>
            </a:r>
            <a:endParaRPr lang="en-US" sz="3200" b="1" dirty="0">
              <a:latin typeface="+mn-lt"/>
            </a:endParaRPr>
          </a:p>
        </p:txBody>
      </p:sp>
      <p:sp>
        <p:nvSpPr>
          <p:cNvPr id="31747" name="Rectangle 3"/>
          <p:cNvSpPr>
            <a:spLocks noGrp="1" noChangeArrowheads="1"/>
          </p:cNvSpPr>
          <p:nvPr>
            <p:ph type="body" idx="1"/>
          </p:nvPr>
        </p:nvSpPr>
        <p:spPr/>
        <p:txBody>
          <a:bodyPr/>
          <a:lstStyle/>
          <a:p>
            <a:pPr>
              <a:buNone/>
            </a:pPr>
            <a:endParaRPr lang="en-US" sz="2000" dirty="0" smtClean="0"/>
          </a:p>
          <a:p>
            <a:r>
              <a:rPr lang="en-US" b="1" dirty="0" smtClean="0">
                <a:solidFill>
                  <a:srgbClr val="FF0000"/>
                </a:solidFill>
                <a:latin typeface="Arial" pitchFamily="34" charset="0"/>
                <a:cs typeface="Arial" pitchFamily="34" charset="0"/>
              </a:rPr>
              <a:t>Mathematical models</a:t>
            </a:r>
          </a:p>
          <a:p>
            <a:pPr lvl="1"/>
            <a:r>
              <a:rPr lang="en-US" b="1" dirty="0" smtClean="0">
                <a:solidFill>
                  <a:srgbClr val="0070C0"/>
                </a:solidFill>
                <a:latin typeface="Arial" pitchFamily="34" charset="0"/>
                <a:cs typeface="Arial" pitchFamily="34" charset="0"/>
              </a:rPr>
              <a:t>differential equation model</a:t>
            </a:r>
            <a:endParaRPr lang="en-US" b="1" dirty="0">
              <a:solidFill>
                <a:srgbClr val="0070C0"/>
              </a:solidFill>
              <a:latin typeface="Arial" pitchFamily="34" charset="0"/>
              <a:cs typeface="Arial" pitchFamily="34" charset="0"/>
            </a:endParaRPr>
          </a:p>
          <a:p>
            <a:pPr>
              <a:buNone/>
            </a:pPr>
            <a:endParaRPr lang="en-US" b="1" dirty="0" smtClean="0">
              <a:solidFill>
                <a:srgbClr val="FF0000"/>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Biological experiments available</a:t>
            </a:r>
          </a:p>
          <a:p>
            <a:pPr lvl="1"/>
            <a:r>
              <a:rPr lang="en-US" b="1" dirty="0" smtClean="0">
                <a:solidFill>
                  <a:srgbClr val="0070C0"/>
                </a:solidFill>
                <a:latin typeface="Arial" pitchFamily="34" charset="0"/>
                <a:cs typeface="Arial" pitchFamily="34" charset="0"/>
              </a:rPr>
              <a:t>perturbation experiments</a:t>
            </a:r>
            <a:endParaRPr lang="en-US" b="1" dirty="0">
              <a:solidFill>
                <a:srgbClr val="0070C0"/>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ISBRA 2012</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ISBRA 2012</a:t>
            </a:r>
            <a:endParaRPr lang="en-US"/>
          </a:p>
        </p:txBody>
      </p:sp>
      <p:sp>
        <p:nvSpPr>
          <p:cNvPr id="862210" name="Rectangle 2"/>
          <p:cNvSpPr>
            <a:spLocks noGrp="1" noChangeArrowheads="1"/>
          </p:cNvSpPr>
          <p:nvPr>
            <p:ph type="body" idx="1"/>
          </p:nvPr>
        </p:nvSpPr>
        <p:spPr>
          <a:xfrm>
            <a:off x="304800" y="381000"/>
            <a:ext cx="8610600" cy="5867400"/>
          </a:xfrm>
        </p:spPr>
        <p:txBody>
          <a:bodyPr/>
          <a:lstStyle/>
          <a:p>
            <a:pPr algn="ctr">
              <a:buFontTx/>
              <a:buNone/>
            </a:pPr>
            <a:r>
              <a:rPr lang="en-US" b="1" dirty="0" smtClean="0"/>
              <a:t>Differential Equation Model</a:t>
            </a:r>
            <a:endParaRPr lang="en-US" b="1" dirty="0"/>
          </a:p>
          <a:p>
            <a:pPr>
              <a:buFontTx/>
              <a:buNone/>
            </a:pPr>
            <a:endParaRPr lang="en-US" sz="1600" dirty="0"/>
          </a:p>
          <a:p>
            <a:pPr>
              <a:buFontTx/>
              <a:buNone/>
            </a:pPr>
            <a:r>
              <a:rPr lang="en-US" sz="1800" b="1" dirty="0"/>
              <a:t>state variables evolve by (unknown</a:t>
            </a:r>
            <a:r>
              <a:rPr lang="en-US" sz="1800" b="1" dirty="0" smtClean="0"/>
              <a:t>) ordinary </a:t>
            </a:r>
            <a:r>
              <a:rPr lang="en-US" sz="1800" b="1" dirty="0"/>
              <a:t>differential equations</a:t>
            </a:r>
          </a:p>
          <a:p>
            <a:pPr>
              <a:buFontTx/>
              <a:buNone/>
            </a:pPr>
            <a:endParaRPr lang="en-US" sz="2000" dirty="0"/>
          </a:p>
        </p:txBody>
      </p:sp>
      <p:graphicFrame>
        <p:nvGraphicFramePr>
          <p:cNvPr id="862211" name="Object 3"/>
          <p:cNvGraphicFramePr>
            <a:graphicFrameLocks noChangeAspect="1"/>
          </p:cNvGraphicFramePr>
          <p:nvPr/>
        </p:nvGraphicFramePr>
        <p:xfrm>
          <a:off x="1712913" y="1614488"/>
          <a:ext cx="5305425" cy="1863725"/>
        </p:xfrm>
        <a:graphic>
          <a:graphicData uri="http://schemas.openxmlformats.org/presentationml/2006/ole">
            <p:oleObj spid="_x0000_s862211" name="Equation" r:id="rId3" imgW="3251160" imgH="1041120" progId="Equation.DSMT4">
              <p:embed/>
            </p:oleObj>
          </a:graphicData>
        </a:graphic>
      </p:graphicFrame>
      <p:sp>
        <p:nvSpPr>
          <p:cNvPr id="862212" name="Text Box 4"/>
          <p:cNvSpPr txBox="1">
            <a:spLocks noChangeArrowheads="1"/>
          </p:cNvSpPr>
          <p:nvPr/>
        </p:nvSpPr>
        <p:spPr bwMode="auto">
          <a:xfrm>
            <a:off x="2209800" y="3596746"/>
            <a:ext cx="6176691" cy="1077218"/>
          </a:xfrm>
          <a:prstGeom prst="rect">
            <a:avLst/>
          </a:prstGeom>
          <a:noFill/>
          <a:ln w="9525">
            <a:noFill/>
            <a:miter lim="800000"/>
            <a:headEnd/>
            <a:tailEnd/>
          </a:ln>
          <a:effectLst/>
        </p:spPr>
        <p:txBody>
          <a:bodyPr wrap="none">
            <a:spAutoFit/>
          </a:bodyPr>
          <a:lstStyle/>
          <a:p>
            <a:r>
              <a:rPr lang="en-US" sz="1600" b="1" dirty="0">
                <a:solidFill>
                  <a:srgbClr val="0070C0"/>
                </a:solidFill>
                <a:latin typeface="Arial" pitchFamily="34" charset="0"/>
                <a:cs typeface="Arial" pitchFamily="34" charset="0"/>
              </a:rPr>
              <a:t>x = (x</a:t>
            </a:r>
            <a:r>
              <a:rPr lang="en-US" sz="1600" b="1" baseline="-25000" dirty="0">
                <a:solidFill>
                  <a:srgbClr val="0070C0"/>
                </a:solidFill>
                <a:latin typeface="Arial" pitchFamily="34" charset="0"/>
                <a:cs typeface="Arial" pitchFamily="34" charset="0"/>
              </a:rPr>
              <a:t>1</a:t>
            </a:r>
            <a:r>
              <a:rPr lang="en-US" sz="1600" b="1" dirty="0">
                <a:solidFill>
                  <a:srgbClr val="0070C0"/>
                </a:solidFill>
                <a:latin typeface="Arial" pitchFamily="34" charset="0"/>
                <a:cs typeface="Arial" pitchFamily="34" charset="0"/>
              </a:rPr>
              <a:t>(t),...,</a:t>
            </a:r>
            <a:r>
              <a:rPr lang="en-US" sz="1600" b="1" dirty="0" err="1">
                <a:solidFill>
                  <a:srgbClr val="0070C0"/>
                </a:solidFill>
                <a:latin typeface="Arial" pitchFamily="34" charset="0"/>
                <a:cs typeface="Arial" pitchFamily="34" charset="0"/>
              </a:rPr>
              <a:t>x</a:t>
            </a:r>
            <a:r>
              <a:rPr lang="en-US" sz="1600" b="1" baseline="-25000" dirty="0" err="1">
                <a:solidFill>
                  <a:srgbClr val="0070C0"/>
                </a:solidFill>
                <a:latin typeface="Arial" pitchFamily="34" charset="0"/>
                <a:cs typeface="Arial" pitchFamily="34" charset="0"/>
              </a:rPr>
              <a:t>n</a:t>
            </a:r>
            <a:r>
              <a:rPr lang="en-US" sz="1600" b="1" dirty="0">
                <a:solidFill>
                  <a:srgbClr val="0070C0"/>
                </a:solidFill>
                <a:latin typeface="Arial" pitchFamily="34" charset="0"/>
                <a:cs typeface="Arial" pitchFamily="34" charset="0"/>
              </a:rPr>
              <a:t>(t))  state variables over time t</a:t>
            </a:r>
          </a:p>
          <a:p>
            <a:r>
              <a:rPr lang="en-US" sz="1600" b="1" dirty="0">
                <a:solidFill>
                  <a:srgbClr val="0070C0"/>
                </a:solidFill>
                <a:latin typeface="Arial" pitchFamily="34" charset="0"/>
                <a:cs typeface="Arial" pitchFamily="34" charset="0"/>
              </a:rPr>
              <a:t>                              measurable (e.g., activity levels of proteins)</a:t>
            </a:r>
          </a:p>
          <a:p>
            <a:endParaRPr lang="en-US" sz="1600" b="1" dirty="0">
              <a:solidFill>
                <a:srgbClr val="0070C0"/>
              </a:solidFill>
              <a:latin typeface="Arial" pitchFamily="34" charset="0"/>
              <a:cs typeface="Arial" pitchFamily="34" charset="0"/>
            </a:endParaRPr>
          </a:p>
          <a:p>
            <a:r>
              <a:rPr lang="en-US" sz="1600" b="1" dirty="0">
                <a:solidFill>
                  <a:srgbClr val="0070C0"/>
                </a:solidFill>
                <a:latin typeface="Arial" pitchFamily="34" charset="0"/>
                <a:cs typeface="Arial" pitchFamily="34" charset="0"/>
              </a:rPr>
              <a:t>p = (p</a:t>
            </a:r>
            <a:r>
              <a:rPr lang="en-US" sz="1600" b="1" baseline="-25000" dirty="0">
                <a:solidFill>
                  <a:srgbClr val="0070C0"/>
                </a:solidFill>
                <a:latin typeface="Arial" pitchFamily="34" charset="0"/>
                <a:cs typeface="Arial" pitchFamily="34" charset="0"/>
              </a:rPr>
              <a:t>1</a:t>
            </a:r>
            <a:r>
              <a:rPr lang="en-US" sz="1600" b="1" dirty="0">
                <a:solidFill>
                  <a:srgbClr val="0070C0"/>
                </a:solidFill>
                <a:latin typeface="Arial" pitchFamily="34" charset="0"/>
                <a:cs typeface="Arial" pitchFamily="34" charset="0"/>
              </a:rPr>
              <a:t>,...,p</a:t>
            </a:r>
            <a:r>
              <a:rPr lang="en-US" sz="1600" b="1" baseline="-25000" dirty="0">
                <a:solidFill>
                  <a:srgbClr val="0070C0"/>
                </a:solidFill>
                <a:latin typeface="Arial" pitchFamily="34" charset="0"/>
                <a:cs typeface="Arial" pitchFamily="34" charset="0"/>
              </a:rPr>
              <a:t>m</a:t>
            </a:r>
            <a:r>
              <a:rPr lang="en-US" sz="1600" b="1" dirty="0">
                <a:solidFill>
                  <a:srgbClr val="0070C0"/>
                </a:solidFill>
                <a:latin typeface="Arial" pitchFamily="34" charset="0"/>
                <a:cs typeface="Arial" pitchFamily="34" charset="0"/>
              </a:rPr>
              <a:t>)</a:t>
            </a:r>
            <a:r>
              <a:rPr lang="en-US" sz="1600" b="1" baseline="-25000" dirty="0">
                <a:solidFill>
                  <a:srgbClr val="0070C0"/>
                </a:solidFill>
                <a:latin typeface="Arial" pitchFamily="34" charset="0"/>
                <a:cs typeface="Arial" pitchFamily="34" charset="0"/>
              </a:rPr>
              <a:t>           </a:t>
            </a:r>
            <a:r>
              <a:rPr lang="en-US" sz="1600" b="1" dirty="0">
                <a:solidFill>
                  <a:srgbClr val="0070C0"/>
                </a:solidFill>
                <a:latin typeface="Arial" pitchFamily="34" charset="0"/>
                <a:cs typeface="Arial" pitchFamily="34" charset="0"/>
              </a:rPr>
              <a:t>parameters that can be manipulated</a:t>
            </a:r>
          </a:p>
        </p:txBody>
      </p:sp>
      <p:sp>
        <p:nvSpPr>
          <p:cNvPr id="862213" name="Text Box 5"/>
          <p:cNvSpPr txBox="1">
            <a:spLocks noChangeArrowheads="1"/>
          </p:cNvSpPr>
          <p:nvPr/>
        </p:nvSpPr>
        <p:spPr bwMode="auto">
          <a:xfrm>
            <a:off x="2221089" y="4868333"/>
            <a:ext cx="5283819" cy="923330"/>
          </a:xfrm>
          <a:prstGeom prst="rect">
            <a:avLst/>
          </a:prstGeom>
          <a:noFill/>
          <a:ln w="9525">
            <a:noFill/>
            <a:miter lim="800000"/>
            <a:headEnd/>
            <a:tailEnd/>
          </a:ln>
          <a:effectLst/>
        </p:spPr>
        <p:txBody>
          <a:bodyPr wrap="none">
            <a:spAutoFit/>
          </a:bodyPr>
          <a:lstStyle/>
          <a:p>
            <a:r>
              <a:rPr lang="en-US" b="1" dirty="0">
                <a:solidFill>
                  <a:srgbClr val="FF0000"/>
                </a:solidFill>
                <a:latin typeface="Arial" pitchFamily="34" charset="0"/>
                <a:cs typeface="Arial" pitchFamily="34" charset="0"/>
              </a:rPr>
              <a:t>f(x</a:t>
            </a:r>
            <a:r>
              <a:rPr lang="en-US" b="1" baseline="30000"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,p</a:t>
            </a:r>
            <a:r>
              <a:rPr lang="en-US" b="1" baseline="30000"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)=0</a:t>
            </a:r>
          </a:p>
          <a:p>
            <a:r>
              <a:rPr lang="en-US" b="1" dirty="0">
                <a:solidFill>
                  <a:srgbClr val="FF0000"/>
                </a:solidFill>
                <a:latin typeface="Arial" pitchFamily="34" charset="0"/>
                <a:cs typeface="Arial" pitchFamily="34" charset="0"/>
              </a:rPr>
              <a:t>     p</a:t>
            </a:r>
            <a:r>
              <a:rPr lang="en-US" b="1" baseline="30000"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     “wild-type” (i.e., normal) condition of p</a:t>
            </a:r>
          </a:p>
          <a:p>
            <a:r>
              <a:rPr lang="en-US" b="1" dirty="0">
                <a:solidFill>
                  <a:srgbClr val="FF0000"/>
                </a:solidFill>
                <a:latin typeface="Arial" pitchFamily="34" charset="0"/>
                <a:cs typeface="Arial" pitchFamily="34" charset="0"/>
              </a:rPr>
              <a:t>     x</a:t>
            </a:r>
            <a:r>
              <a:rPr lang="en-US" b="1" baseline="30000"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    corresponding steady-state condition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863234" name="Rectangle 2"/>
          <p:cNvSpPr>
            <a:spLocks noGrp="1" noChangeArrowheads="1"/>
          </p:cNvSpPr>
          <p:nvPr>
            <p:ph type="body" idx="1"/>
          </p:nvPr>
        </p:nvSpPr>
        <p:spPr>
          <a:xfrm>
            <a:off x="457200" y="381000"/>
            <a:ext cx="8229600" cy="4953000"/>
          </a:xfrm>
        </p:spPr>
        <p:txBody>
          <a:bodyPr/>
          <a:lstStyle/>
          <a:p>
            <a:pPr algn="ctr">
              <a:buFontTx/>
              <a:buNone/>
            </a:pPr>
            <a:endParaRPr lang="en-US" sz="2000" dirty="0"/>
          </a:p>
          <a:p>
            <a:pPr algn="ctr">
              <a:buFontTx/>
              <a:buNone/>
            </a:pPr>
            <a:r>
              <a:rPr lang="en-US" b="1" dirty="0"/>
              <a:t>s</a:t>
            </a:r>
            <a:r>
              <a:rPr lang="en-US" b="1" dirty="0" smtClean="0"/>
              <a:t>ettings </a:t>
            </a:r>
            <a:r>
              <a:rPr lang="en-US" b="1" dirty="0"/>
              <a:t>for modular response analysis method</a:t>
            </a:r>
          </a:p>
          <a:p>
            <a:pPr algn="ctr">
              <a:buFontTx/>
              <a:buNone/>
            </a:pPr>
            <a:endParaRPr lang="en-US" dirty="0"/>
          </a:p>
          <a:p>
            <a:pPr lvl="1"/>
            <a:r>
              <a:rPr lang="en-US" dirty="0"/>
              <a:t>do not know </a:t>
            </a:r>
            <a:r>
              <a:rPr lang="en-US" b="1" i="1" dirty="0"/>
              <a:t>f</a:t>
            </a:r>
            <a:r>
              <a:rPr lang="en-US" dirty="0"/>
              <a:t> </a:t>
            </a:r>
          </a:p>
          <a:p>
            <a:pPr lvl="1">
              <a:buFontTx/>
              <a:buNone/>
            </a:pPr>
            <a:endParaRPr lang="en-US" dirty="0"/>
          </a:p>
          <a:p>
            <a:pPr lvl="1"/>
            <a:r>
              <a:rPr lang="en-US" dirty="0"/>
              <a:t>but, prior information of the following type is </a:t>
            </a:r>
            <a:r>
              <a:rPr lang="en-US" dirty="0" smtClean="0"/>
              <a:t>available</a:t>
            </a:r>
          </a:p>
          <a:p>
            <a:pPr lvl="1">
              <a:buNone/>
            </a:pPr>
            <a:endParaRPr lang="en-US" dirty="0"/>
          </a:p>
          <a:p>
            <a:pPr lvl="2"/>
            <a:r>
              <a:rPr lang="en-US" dirty="0">
                <a:cs typeface="Arial" pitchFamily="34" charset="0"/>
                <a:sym typeface="Symbol" pitchFamily="18" charset="2"/>
              </a:rPr>
              <a:t>parameter </a:t>
            </a:r>
            <a:r>
              <a:rPr lang="en-US" dirty="0" err="1">
                <a:cs typeface="Arial" pitchFamily="34" charset="0"/>
                <a:sym typeface="Symbol" pitchFamily="18" charset="2"/>
              </a:rPr>
              <a:t>p</a:t>
            </a:r>
            <a:r>
              <a:rPr lang="en-US" baseline="-25000" dirty="0" err="1">
                <a:cs typeface="Arial" pitchFamily="34" charset="0"/>
                <a:sym typeface="Symbol" pitchFamily="18" charset="2"/>
              </a:rPr>
              <a:t>j</a:t>
            </a:r>
            <a:r>
              <a:rPr lang="en-US" dirty="0">
                <a:cs typeface="Arial" pitchFamily="34" charset="0"/>
                <a:sym typeface="Symbol" pitchFamily="18" charset="2"/>
              </a:rPr>
              <a:t> </a:t>
            </a:r>
            <a:r>
              <a:rPr lang="en-US" b="1" i="1" dirty="0" smtClean="0">
                <a:solidFill>
                  <a:srgbClr val="C00000"/>
                </a:solidFill>
                <a:cs typeface="Arial" pitchFamily="34" charset="0"/>
                <a:sym typeface="Symbol" pitchFamily="18" charset="2"/>
              </a:rPr>
              <a:t>does </a:t>
            </a:r>
            <a:r>
              <a:rPr lang="en-US" b="1" i="1" dirty="0">
                <a:solidFill>
                  <a:srgbClr val="C00000"/>
                </a:solidFill>
                <a:cs typeface="Arial" pitchFamily="34" charset="0"/>
                <a:sym typeface="Symbol" pitchFamily="18" charset="2"/>
              </a:rPr>
              <a:t>not </a:t>
            </a:r>
            <a:r>
              <a:rPr lang="en-US" dirty="0">
                <a:cs typeface="Arial" pitchFamily="34" charset="0"/>
                <a:sym typeface="Symbol" pitchFamily="18" charset="2"/>
              </a:rPr>
              <a:t>effect variables x</a:t>
            </a:r>
            <a:r>
              <a:rPr lang="en-US" baseline="-25000" dirty="0">
                <a:cs typeface="Arial" pitchFamily="34" charset="0"/>
                <a:sym typeface="Symbol" pitchFamily="18" charset="2"/>
              </a:rPr>
              <a:t>i</a:t>
            </a:r>
          </a:p>
          <a:p>
            <a:pPr lvl="2">
              <a:buFontTx/>
              <a:buNone/>
            </a:pPr>
            <a:r>
              <a:rPr lang="en-US" dirty="0">
                <a:cs typeface="Arial" pitchFamily="34" charset="0"/>
              </a:rPr>
              <a:t>     (</a:t>
            </a:r>
            <a:r>
              <a:rPr lang="en-US" i="1" dirty="0">
                <a:cs typeface="Arial" pitchFamily="34" charset="0"/>
              </a:rPr>
              <a:t>i.e.</a:t>
            </a:r>
            <a:r>
              <a:rPr lang="en-US" dirty="0">
                <a:cs typeface="Arial" pitchFamily="34" charset="0"/>
              </a:rPr>
              <a:t>, </a:t>
            </a:r>
            <a:r>
              <a:rPr lang="en-US" dirty="0" smtClean="0">
                <a:solidFill>
                  <a:srgbClr val="000000"/>
                </a:solidFill>
                <a:cs typeface="Arial" pitchFamily="34" charset="0"/>
                <a:sym typeface="Symbol" pitchFamily="18" charset="2"/>
              </a:rPr>
              <a:t></a:t>
            </a:r>
            <a:r>
              <a:rPr lang="en-US" dirty="0" err="1" smtClean="0">
                <a:solidFill>
                  <a:srgbClr val="000000"/>
                </a:solidFill>
                <a:cs typeface="Arial" pitchFamily="34" charset="0"/>
                <a:sym typeface="Symbol" pitchFamily="18" charset="2"/>
              </a:rPr>
              <a:t>f</a:t>
            </a:r>
            <a:r>
              <a:rPr lang="en-US" baseline="-25000" dirty="0" err="1" smtClean="0">
                <a:solidFill>
                  <a:srgbClr val="000000"/>
                </a:solidFill>
                <a:cs typeface="Arial" pitchFamily="34" charset="0"/>
                <a:sym typeface="Symbol" pitchFamily="18" charset="2"/>
              </a:rPr>
              <a:t>i</a:t>
            </a:r>
            <a:r>
              <a:rPr lang="en-US" baseline="-25000" dirty="0" smtClean="0">
                <a:solidFill>
                  <a:srgbClr val="000000"/>
                </a:solidFill>
                <a:cs typeface="Arial" pitchFamily="34" charset="0"/>
                <a:sym typeface="Symbol" pitchFamily="18" charset="2"/>
              </a:rPr>
              <a:t> </a:t>
            </a:r>
            <a:r>
              <a:rPr lang="en-US" dirty="0">
                <a:solidFill>
                  <a:srgbClr val="000000"/>
                </a:solidFill>
                <a:cs typeface="Arial" pitchFamily="34" charset="0"/>
                <a:sym typeface="Symbol" pitchFamily="18" charset="2"/>
              </a:rPr>
              <a:t>/</a:t>
            </a:r>
            <a:r>
              <a:rPr lang="en-US" dirty="0" err="1">
                <a:solidFill>
                  <a:srgbClr val="000000"/>
                </a:solidFill>
                <a:cs typeface="Arial" pitchFamily="34" charset="0"/>
                <a:sym typeface="Symbol" pitchFamily="18" charset="2"/>
              </a:rPr>
              <a:t>p</a:t>
            </a:r>
            <a:r>
              <a:rPr lang="en-US" baseline="-25000" dirty="0" err="1">
                <a:solidFill>
                  <a:srgbClr val="000000"/>
                </a:solidFill>
                <a:cs typeface="Arial" pitchFamily="34" charset="0"/>
                <a:sym typeface="Symbol" pitchFamily="18" charset="2"/>
              </a:rPr>
              <a:t>j</a:t>
            </a:r>
            <a:r>
              <a:rPr lang="en-US" dirty="0">
                <a:solidFill>
                  <a:srgbClr val="000000"/>
                </a:solidFill>
                <a:cs typeface="Arial" pitchFamily="34" charset="0"/>
              </a:rPr>
              <a:t> ≡ </a:t>
            </a:r>
            <a:r>
              <a:rPr lang="en-US" i="1" dirty="0">
                <a:solidFill>
                  <a:srgbClr val="000000"/>
                </a:solidFill>
                <a:cs typeface="Arial" pitchFamily="34" charset="0"/>
              </a:rPr>
              <a:t>0</a:t>
            </a:r>
            <a:r>
              <a:rPr lang="en-US" dirty="0">
                <a:cs typeface="Arial" pitchFamily="34" charset="0"/>
              </a:rPr>
              <a:t> or not)</a:t>
            </a:r>
          </a:p>
          <a:p>
            <a:pPr algn="ctr">
              <a:buFontTx/>
              <a:buNone/>
            </a:pPr>
            <a:endParaRPr lang="en-US" sz="2000" dirty="0"/>
          </a:p>
          <a:p>
            <a:pPr>
              <a:buFontTx/>
              <a:buNone/>
            </a:pPr>
            <a:endParaRPr lang="en-US" sz="2000" dirty="0"/>
          </a:p>
        </p:txBody>
      </p:sp>
      <p:sp>
        <p:nvSpPr>
          <p:cNvPr id="863235" name="Text Box 3"/>
          <p:cNvSpPr txBox="1">
            <a:spLocks noChangeArrowheads="1"/>
          </p:cNvSpPr>
          <p:nvPr/>
        </p:nvSpPr>
        <p:spPr bwMode="auto">
          <a:xfrm>
            <a:off x="685800" y="5791200"/>
            <a:ext cx="7156450" cy="336550"/>
          </a:xfrm>
          <a:prstGeom prst="rect">
            <a:avLst/>
          </a:prstGeom>
          <a:noFill/>
          <a:ln w="9525">
            <a:noFill/>
            <a:miter lim="800000"/>
            <a:headEnd/>
            <a:tailEnd/>
          </a:ln>
          <a:effectLst/>
        </p:spPr>
        <p:txBody>
          <a:bodyPr wrap="none">
            <a:spAutoFit/>
          </a:bodyPr>
          <a:lstStyle/>
          <a:p>
            <a:r>
              <a:rPr lang="de-DE" sz="1600">
                <a:latin typeface="Tahoma" pitchFamily="34" charset="0"/>
              </a:rPr>
              <a:t>Kholodenko, Kiyatkin, Bruggeman, Sontag, Westerhoff and Hoek, </a:t>
            </a:r>
            <a:r>
              <a:rPr lang="en-US" sz="1600">
                <a:latin typeface="Tahoma" pitchFamily="34" charset="0"/>
              </a:rPr>
              <a:t>PNAS, 2002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ISBRA 2012</a:t>
            </a:r>
            <a:endParaRPr lang="en-US"/>
          </a:p>
        </p:txBody>
      </p:sp>
      <p:sp>
        <p:nvSpPr>
          <p:cNvPr id="864258" name="Rectangle 2"/>
          <p:cNvSpPr>
            <a:spLocks noGrp="1" noChangeArrowheads="1"/>
          </p:cNvSpPr>
          <p:nvPr>
            <p:ph type="title"/>
          </p:nvPr>
        </p:nvSpPr>
        <p:spPr bwMode="auto">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600">
                <a:latin typeface="Tahoma" pitchFamily="34" charset="0"/>
              </a:rPr>
              <a:t>Experimental protocols</a:t>
            </a:r>
            <a:br>
              <a:rPr lang="en-US" sz="3600">
                <a:latin typeface="Tahoma" pitchFamily="34" charset="0"/>
              </a:rPr>
            </a:br>
            <a:r>
              <a:rPr lang="en-US" sz="3600">
                <a:latin typeface="Tahoma" pitchFamily="34" charset="0"/>
              </a:rPr>
              <a:t>(perturbation experiments)</a:t>
            </a:r>
          </a:p>
        </p:txBody>
      </p:sp>
      <p:sp>
        <p:nvSpPr>
          <p:cNvPr id="864259" name="Rectangle 3"/>
          <p:cNvSpPr>
            <a:spLocks noGrp="1" noChangeArrowheads="1"/>
          </p:cNvSpPr>
          <p:nvPr>
            <p:ph type="body" idx="1"/>
          </p:nvPr>
        </p:nvSpPr>
        <p:spPr/>
        <p:txBody>
          <a:bodyPr/>
          <a:lstStyle/>
          <a:p>
            <a:r>
              <a:rPr lang="en-US" sz="1800" b="1">
                <a:sym typeface="Symbol" pitchFamily="18" charset="2"/>
              </a:rPr>
              <a:t>perturb one parameter, say</a:t>
            </a:r>
            <a:r>
              <a:rPr lang="en-US" sz="1800" b="1" baseline="-25000">
                <a:sym typeface="Symbol" pitchFamily="18" charset="2"/>
              </a:rPr>
              <a:t> </a:t>
            </a:r>
            <a:r>
              <a:rPr lang="en-US" sz="1800" b="1">
                <a:sym typeface="Symbol" pitchFamily="18" charset="2"/>
              </a:rPr>
              <a:t>p</a:t>
            </a:r>
            <a:r>
              <a:rPr lang="en-US" sz="1800" b="1" baseline="-25000">
                <a:sym typeface="Symbol" pitchFamily="18" charset="2"/>
              </a:rPr>
              <a:t>k</a:t>
            </a:r>
          </a:p>
          <a:p>
            <a:pPr>
              <a:buFontTx/>
              <a:buNone/>
            </a:pPr>
            <a:endParaRPr lang="en-US" sz="1800">
              <a:sym typeface="Symbol" pitchFamily="18" charset="2"/>
            </a:endParaRPr>
          </a:p>
          <a:p>
            <a:r>
              <a:rPr lang="en-US" sz="1800" b="1">
                <a:sym typeface="Symbol" pitchFamily="18" charset="2"/>
              </a:rPr>
              <a:t>for perturbed p, measure steady state vector x = (p)</a:t>
            </a:r>
          </a:p>
          <a:p>
            <a:pPr lvl="1"/>
            <a:r>
              <a:rPr lang="en-US" sz="1800" b="1"/>
              <a:t>let the system relax to steady state</a:t>
            </a:r>
          </a:p>
          <a:p>
            <a:pPr lvl="1"/>
            <a:r>
              <a:rPr lang="en-US" sz="1800" b="1"/>
              <a:t>measure x</a:t>
            </a:r>
            <a:r>
              <a:rPr lang="en-US" sz="1800" b="1" baseline="-25000"/>
              <a:t>i</a:t>
            </a:r>
            <a:r>
              <a:rPr lang="en-US" sz="1800" b="1"/>
              <a:t> (western blots, microarrys etc.)</a:t>
            </a:r>
          </a:p>
          <a:p>
            <a:pPr lvl="1"/>
            <a:endParaRPr lang="en-US" sz="1800" b="1">
              <a:sym typeface="Symbol" pitchFamily="18" charset="2"/>
            </a:endParaRPr>
          </a:p>
          <a:p>
            <a:r>
              <a:rPr lang="en-US" sz="1800" b="1">
                <a:sym typeface="Symbol" pitchFamily="18" charset="2"/>
              </a:rPr>
              <a:t>estimate n “sensitivities”:</a:t>
            </a:r>
          </a:p>
          <a:p>
            <a:endParaRPr lang="en-US" sz="1800">
              <a:sym typeface="Symbol" pitchFamily="18" charset="2"/>
            </a:endParaRPr>
          </a:p>
          <a:p>
            <a:endParaRPr lang="en-US" sz="1800">
              <a:sym typeface="Symbol" pitchFamily="18" charset="2"/>
            </a:endParaRPr>
          </a:p>
          <a:p>
            <a:endParaRPr lang="en-US" sz="1800">
              <a:sym typeface="Symbol" pitchFamily="18" charset="2"/>
            </a:endParaRPr>
          </a:p>
          <a:p>
            <a:endParaRPr lang="en-US" sz="1800">
              <a:sym typeface="Symbol" pitchFamily="18" charset="2"/>
            </a:endParaRPr>
          </a:p>
        </p:txBody>
      </p:sp>
      <p:graphicFrame>
        <p:nvGraphicFramePr>
          <p:cNvPr id="864260" name="Object 4"/>
          <p:cNvGraphicFramePr>
            <a:graphicFrameLocks noChangeAspect="1"/>
          </p:cNvGraphicFramePr>
          <p:nvPr/>
        </p:nvGraphicFramePr>
        <p:xfrm>
          <a:off x="1201386" y="4134732"/>
          <a:ext cx="7535862" cy="862012"/>
        </p:xfrm>
        <a:graphic>
          <a:graphicData uri="http://schemas.openxmlformats.org/presentationml/2006/ole">
            <p:oleObj spid="_x0000_s864260" name="Equation" r:id="rId3" imgW="3962160" imgH="482400" progId="Equation.DSMT4">
              <p:embed/>
            </p:oleObj>
          </a:graphicData>
        </a:graphic>
      </p:graphicFrame>
      <p:sp>
        <p:nvSpPr>
          <p:cNvPr id="864261" name="Text Box 5"/>
          <p:cNvSpPr txBox="1">
            <a:spLocks noChangeArrowheads="1"/>
          </p:cNvSpPr>
          <p:nvPr/>
        </p:nvSpPr>
        <p:spPr bwMode="auto">
          <a:xfrm>
            <a:off x="959555" y="5372630"/>
            <a:ext cx="4013200" cy="366712"/>
          </a:xfrm>
          <a:prstGeom prst="rect">
            <a:avLst/>
          </a:prstGeom>
          <a:noFill/>
          <a:ln w="9525">
            <a:noFill/>
            <a:miter lim="800000"/>
            <a:headEnd/>
            <a:tailEnd/>
          </a:ln>
          <a:effectLst/>
        </p:spPr>
        <p:txBody>
          <a:bodyPr wrap="none">
            <a:spAutoFit/>
          </a:bodyPr>
          <a:lstStyle/>
          <a:p>
            <a:pPr eaLnBrk="0" hangingPunct="0"/>
            <a:r>
              <a:rPr lang="en-US" b="1" dirty="0"/>
              <a:t>where </a:t>
            </a:r>
            <a:r>
              <a:rPr lang="en-US" b="1" i="1" dirty="0" err="1"/>
              <a:t>e</a:t>
            </a:r>
            <a:r>
              <a:rPr lang="en-US" b="1" i="1" baseline="-25000" dirty="0" err="1"/>
              <a:t>j</a:t>
            </a:r>
            <a:r>
              <a:rPr lang="en-US" b="1" dirty="0"/>
              <a:t> is the </a:t>
            </a:r>
            <a:r>
              <a:rPr lang="en-US" b="1" dirty="0" err="1"/>
              <a:t>j</a:t>
            </a:r>
            <a:r>
              <a:rPr lang="en-US" b="1" baseline="30000" dirty="0" err="1"/>
              <a:t>th</a:t>
            </a:r>
            <a:r>
              <a:rPr lang="en-US" b="1" dirty="0"/>
              <a:t> canonical basis vector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smtClean="0"/>
              <a:t>ISBRA 2012</a:t>
            </a:r>
            <a:endParaRPr lang="en-US" dirty="0"/>
          </a:p>
        </p:txBody>
      </p:sp>
      <p:sp>
        <p:nvSpPr>
          <p:cNvPr id="917506" name="Rectangle 2"/>
          <p:cNvSpPr>
            <a:spLocks noGrp="1" noChangeArrowheads="1"/>
          </p:cNvSpPr>
          <p:nvPr>
            <p:ph type="body" idx="1"/>
          </p:nvPr>
        </p:nvSpPr>
        <p:spPr>
          <a:xfrm>
            <a:off x="-158044" y="0"/>
            <a:ext cx="9144000" cy="5973763"/>
          </a:xfrm>
        </p:spPr>
        <p:txBody>
          <a:bodyPr/>
          <a:lstStyle/>
          <a:p>
            <a:pPr>
              <a:buFontTx/>
              <a:buNone/>
            </a:pPr>
            <a:endParaRPr lang="en-US" dirty="0"/>
          </a:p>
          <a:p>
            <a:pPr algn="ctr">
              <a:buFontTx/>
              <a:buNone/>
            </a:pPr>
            <a:r>
              <a:rPr lang="en-US" sz="4000" b="1" dirty="0" smtClean="0">
                <a:solidFill>
                  <a:srgbClr val="008000"/>
                </a:solidFill>
              </a:rPr>
              <a:t>What is “systems biology” </a:t>
            </a:r>
          </a:p>
          <a:p>
            <a:pPr algn="ctr">
              <a:buFontTx/>
              <a:buNone/>
            </a:pPr>
            <a:r>
              <a:rPr lang="en-US" sz="4000" b="1" dirty="0" smtClean="0">
                <a:solidFill>
                  <a:srgbClr val="008000"/>
                </a:solidFill>
              </a:rPr>
              <a:t>in one sentence ?</a:t>
            </a:r>
            <a:endParaRPr lang="en-US" sz="4000" b="1" dirty="0">
              <a:solidFill>
                <a:srgbClr val="008000"/>
              </a:solidFill>
            </a:endParaRPr>
          </a:p>
          <a:p>
            <a:pPr>
              <a:buFontTx/>
              <a:buNone/>
            </a:pPr>
            <a:endParaRPr lang="en-US" sz="4000" b="1" dirty="0">
              <a:solidFill>
                <a:srgbClr val="008000"/>
              </a:solidFill>
            </a:endParaRPr>
          </a:p>
          <a:p>
            <a:pPr lvl="1" algn="ctr">
              <a:buFontTx/>
              <a:buNone/>
            </a:pPr>
            <a:r>
              <a:rPr lang="en-US" sz="3600" b="1" dirty="0" smtClean="0">
                <a:solidFill>
                  <a:srgbClr val="008000"/>
                </a:solidFill>
              </a:rPr>
              <a:t>  study to unravel </a:t>
            </a:r>
            <a:r>
              <a:rPr lang="en-US" sz="3600" b="1" dirty="0">
                <a:solidFill>
                  <a:srgbClr val="008000"/>
                </a:solidFill>
              </a:rPr>
              <a:t>and </a:t>
            </a:r>
            <a:r>
              <a:rPr lang="en-US" sz="3600" b="1" dirty="0" smtClean="0">
                <a:solidFill>
                  <a:srgbClr val="008000"/>
                </a:solidFill>
              </a:rPr>
              <a:t>conceptualize</a:t>
            </a:r>
          </a:p>
          <a:p>
            <a:pPr lvl="1" algn="ctr">
              <a:buFontTx/>
              <a:buNone/>
            </a:pPr>
            <a:r>
              <a:rPr lang="en-US" sz="3600" b="1" dirty="0" smtClean="0">
                <a:solidFill>
                  <a:srgbClr val="008000"/>
                </a:solidFill>
              </a:rPr>
              <a:t> dynamic </a:t>
            </a:r>
            <a:r>
              <a:rPr lang="en-US" sz="3600" b="1" dirty="0">
                <a:solidFill>
                  <a:srgbClr val="008000"/>
                </a:solidFill>
              </a:rPr>
              <a:t>processes, feedback control loops and signal processing </a:t>
            </a:r>
            <a:r>
              <a:rPr lang="en-US" sz="3600" b="1" dirty="0" smtClean="0">
                <a:solidFill>
                  <a:srgbClr val="008000"/>
                </a:solidFill>
              </a:rPr>
              <a:t>mechanisms underlying </a:t>
            </a:r>
            <a:r>
              <a:rPr lang="en-US" sz="3600" b="1" dirty="0">
                <a:solidFill>
                  <a:srgbClr val="008000"/>
                </a:solidFill>
              </a:rPr>
              <a:t>life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p:txBody>
          <a:bodyPr/>
          <a:lstStyle/>
          <a:p>
            <a:r>
              <a:rPr lang="en-US" sz="3200" b="1" dirty="0" smtClean="0">
                <a:latin typeface="+mn-lt"/>
              </a:rPr>
              <a:t>Modeling Goal</a:t>
            </a:r>
            <a:endParaRPr lang="en-US" sz="3200" b="1" dirty="0">
              <a:latin typeface="+mn-lt"/>
            </a:endParaRPr>
          </a:p>
        </p:txBody>
      </p:sp>
      <p:grpSp>
        <p:nvGrpSpPr>
          <p:cNvPr id="2" name="Group 1082"/>
          <p:cNvGrpSpPr>
            <a:grpSpLocks/>
          </p:cNvGrpSpPr>
          <p:nvPr/>
        </p:nvGrpSpPr>
        <p:grpSpPr bwMode="auto">
          <a:xfrm>
            <a:off x="5791200" y="2286000"/>
            <a:ext cx="2286000" cy="2514600"/>
            <a:chOff x="3648" y="1440"/>
            <a:chExt cx="1440" cy="1584"/>
          </a:xfrm>
        </p:grpSpPr>
        <p:sp>
          <p:nvSpPr>
            <p:cNvPr id="73733" name="Oval 1029"/>
            <p:cNvSpPr>
              <a:spLocks noChangeArrowheads="1"/>
            </p:cNvSpPr>
            <p:nvPr/>
          </p:nvSpPr>
          <p:spPr bwMode="auto">
            <a:xfrm>
              <a:off x="3648" y="1440"/>
              <a:ext cx="384" cy="384"/>
            </a:xfrm>
            <a:prstGeom prst="ellipse">
              <a:avLst/>
            </a:prstGeom>
            <a:solidFill>
              <a:srgbClr val="0000FF"/>
            </a:solidFill>
            <a:ln w="9525">
              <a:solidFill>
                <a:schemeClr val="tx1"/>
              </a:solidFill>
              <a:round/>
              <a:headEnd/>
              <a:tailEnd/>
            </a:ln>
            <a:effectLst/>
          </p:spPr>
          <p:txBody>
            <a:bodyPr wrap="none" anchor="ctr"/>
            <a:lstStyle/>
            <a:p>
              <a:pPr algn="ctr"/>
              <a:r>
                <a:rPr lang="en-US"/>
                <a:t>A</a:t>
              </a:r>
            </a:p>
          </p:txBody>
        </p:sp>
        <p:sp>
          <p:nvSpPr>
            <p:cNvPr id="73735" name="Oval 1031"/>
            <p:cNvSpPr>
              <a:spLocks noChangeArrowheads="1"/>
            </p:cNvSpPr>
            <p:nvPr/>
          </p:nvSpPr>
          <p:spPr bwMode="auto">
            <a:xfrm>
              <a:off x="4704" y="2640"/>
              <a:ext cx="384" cy="384"/>
            </a:xfrm>
            <a:prstGeom prst="ellipse">
              <a:avLst/>
            </a:prstGeom>
            <a:solidFill>
              <a:srgbClr val="FF0000"/>
            </a:solidFill>
            <a:ln w="9525">
              <a:solidFill>
                <a:schemeClr val="tx1"/>
              </a:solidFill>
              <a:round/>
              <a:headEnd/>
              <a:tailEnd/>
            </a:ln>
            <a:effectLst/>
          </p:spPr>
          <p:txBody>
            <a:bodyPr wrap="none" anchor="ctr"/>
            <a:lstStyle/>
            <a:p>
              <a:pPr algn="ctr"/>
              <a:r>
                <a:rPr lang="en-US"/>
                <a:t>D</a:t>
              </a:r>
            </a:p>
          </p:txBody>
        </p:sp>
        <p:sp>
          <p:nvSpPr>
            <p:cNvPr id="73736" name="Oval 1032"/>
            <p:cNvSpPr>
              <a:spLocks noChangeArrowheads="1"/>
            </p:cNvSpPr>
            <p:nvPr/>
          </p:nvSpPr>
          <p:spPr bwMode="auto">
            <a:xfrm>
              <a:off x="3648" y="2640"/>
              <a:ext cx="384" cy="384"/>
            </a:xfrm>
            <a:prstGeom prst="ellipse">
              <a:avLst/>
            </a:prstGeom>
            <a:solidFill>
              <a:srgbClr val="FFFF00"/>
            </a:solidFill>
            <a:ln w="9525">
              <a:solidFill>
                <a:schemeClr val="tx1"/>
              </a:solidFill>
              <a:round/>
              <a:headEnd/>
              <a:tailEnd/>
            </a:ln>
            <a:effectLst/>
          </p:spPr>
          <p:txBody>
            <a:bodyPr wrap="none" anchor="ctr"/>
            <a:lstStyle/>
            <a:p>
              <a:pPr algn="ctr"/>
              <a:r>
                <a:rPr lang="en-US"/>
                <a:t>C</a:t>
              </a:r>
            </a:p>
          </p:txBody>
        </p:sp>
        <p:sp>
          <p:nvSpPr>
            <p:cNvPr id="73737" name="Oval 1033"/>
            <p:cNvSpPr>
              <a:spLocks noChangeArrowheads="1"/>
            </p:cNvSpPr>
            <p:nvPr/>
          </p:nvSpPr>
          <p:spPr bwMode="auto">
            <a:xfrm>
              <a:off x="4704" y="1440"/>
              <a:ext cx="384" cy="384"/>
            </a:xfrm>
            <a:prstGeom prst="ellipse">
              <a:avLst/>
            </a:prstGeom>
            <a:solidFill>
              <a:srgbClr val="008000"/>
            </a:solidFill>
            <a:ln w="9525">
              <a:solidFill>
                <a:schemeClr val="tx1"/>
              </a:solidFill>
              <a:round/>
              <a:headEnd/>
              <a:tailEnd/>
            </a:ln>
            <a:effectLst/>
          </p:spPr>
          <p:txBody>
            <a:bodyPr wrap="none" anchor="ctr"/>
            <a:lstStyle/>
            <a:p>
              <a:pPr algn="ctr"/>
              <a:r>
                <a:rPr lang="en-US"/>
                <a:t>B</a:t>
              </a:r>
            </a:p>
          </p:txBody>
        </p:sp>
      </p:grpSp>
      <p:sp>
        <p:nvSpPr>
          <p:cNvPr id="73771" name="Text Box 1067"/>
          <p:cNvSpPr txBox="1">
            <a:spLocks noChangeArrowheads="1"/>
          </p:cNvSpPr>
          <p:nvPr/>
        </p:nvSpPr>
        <p:spPr bwMode="auto">
          <a:xfrm>
            <a:off x="1574800" y="2604911"/>
            <a:ext cx="2590800" cy="1054100"/>
          </a:xfrm>
          <a:prstGeom prst="rect">
            <a:avLst/>
          </a:prstGeom>
          <a:noFill/>
          <a:ln w="9525">
            <a:noFill/>
            <a:miter lim="800000"/>
            <a:headEnd/>
            <a:tailEnd/>
          </a:ln>
          <a:effectLst/>
        </p:spPr>
        <p:txBody>
          <a:bodyPr>
            <a:spAutoFit/>
          </a:bodyPr>
          <a:lstStyle/>
          <a:p>
            <a:pPr marL="342900" indent="-342900">
              <a:spcBef>
                <a:spcPct val="20000"/>
              </a:spcBef>
              <a:buClr>
                <a:schemeClr val="tx2"/>
              </a:buClr>
              <a:buSzPct val="70000"/>
              <a:buFont typeface="Wingdings" pitchFamily="2" charset="2"/>
              <a:buAutoNum type="arabicPeriod"/>
            </a:pPr>
            <a:r>
              <a:rPr lang="en-US" dirty="0"/>
              <a:t>Topology of connections </a:t>
            </a:r>
            <a:r>
              <a:rPr lang="en-US" dirty="0" smtClean="0"/>
              <a:t>only</a:t>
            </a:r>
            <a:endParaRPr lang="en-US" dirty="0"/>
          </a:p>
          <a:p>
            <a:pPr marL="342900" indent="-342900">
              <a:spcBef>
                <a:spcPct val="50000"/>
              </a:spcBef>
            </a:pPr>
            <a:endParaRPr lang="en-US" dirty="0"/>
          </a:p>
        </p:txBody>
      </p:sp>
      <p:sp>
        <p:nvSpPr>
          <p:cNvPr id="73772" name="Text Box 1068"/>
          <p:cNvSpPr txBox="1">
            <a:spLocks noChangeArrowheads="1"/>
          </p:cNvSpPr>
          <p:nvPr/>
        </p:nvSpPr>
        <p:spPr bwMode="auto">
          <a:xfrm>
            <a:off x="1619955" y="3270956"/>
            <a:ext cx="2819400" cy="1054100"/>
          </a:xfrm>
          <a:prstGeom prst="rect">
            <a:avLst/>
          </a:prstGeom>
          <a:noFill/>
          <a:ln w="9525">
            <a:noFill/>
            <a:miter lim="800000"/>
            <a:headEnd/>
            <a:tailEnd/>
          </a:ln>
          <a:effectLst/>
        </p:spPr>
        <p:txBody>
          <a:bodyPr>
            <a:spAutoFit/>
          </a:bodyPr>
          <a:lstStyle/>
          <a:p>
            <a:pPr marL="342900" indent="-342900">
              <a:spcBef>
                <a:spcPct val="20000"/>
              </a:spcBef>
              <a:buClr>
                <a:schemeClr val="tx2"/>
              </a:buClr>
              <a:buSzPct val="70000"/>
              <a:buFont typeface="Wingdings" pitchFamily="2" charset="2"/>
              <a:buAutoNum type="arabicPeriod" startAt="2"/>
            </a:pPr>
            <a:r>
              <a:rPr lang="en-US" b="1" dirty="0">
                <a:solidFill>
                  <a:srgbClr val="FF0000"/>
                </a:solidFill>
              </a:rPr>
              <a:t>Direction of the </a:t>
            </a:r>
            <a:r>
              <a:rPr lang="en-US" b="1" dirty="0" smtClean="0">
                <a:solidFill>
                  <a:srgbClr val="FF0000"/>
                </a:solidFill>
              </a:rPr>
              <a:t>relationship</a:t>
            </a:r>
            <a:endParaRPr lang="en-US" b="1" dirty="0">
              <a:solidFill>
                <a:srgbClr val="FF0000"/>
              </a:solidFill>
            </a:endParaRPr>
          </a:p>
          <a:p>
            <a:pPr marL="342900" indent="-342900">
              <a:spcBef>
                <a:spcPct val="50000"/>
              </a:spcBef>
            </a:pPr>
            <a:endParaRPr lang="en-US" dirty="0"/>
          </a:p>
        </p:txBody>
      </p:sp>
      <p:sp>
        <p:nvSpPr>
          <p:cNvPr id="73774" name="Text Box 1070"/>
          <p:cNvSpPr txBox="1">
            <a:spLocks noChangeArrowheads="1"/>
          </p:cNvSpPr>
          <p:nvPr/>
        </p:nvSpPr>
        <p:spPr bwMode="auto">
          <a:xfrm>
            <a:off x="1597378" y="3970867"/>
            <a:ext cx="3124200" cy="1328738"/>
          </a:xfrm>
          <a:prstGeom prst="rect">
            <a:avLst/>
          </a:prstGeom>
          <a:noFill/>
          <a:ln w="9525">
            <a:noFill/>
            <a:miter lim="800000"/>
            <a:headEnd/>
            <a:tailEnd/>
          </a:ln>
          <a:effectLst/>
        </p:spPr>
        <p:txBody>
          <a:bodyPr>
            <a:spAutoFit/>
          </a:bodyPr>
          <a:lstStyle/>
          <a:p>
            <a:pPr marL="342900" indent="-342900">
              <a:spcBef>
                <a:spcPct val="20000"/>
              </a:spcBef>
              <a:buClr>
                <a:schemeClr val="tx2"/>
              </a:buClr>
              <a:buSzPct val="70000"/>
              <a:buFont typeface="Wingdings" pitchFamily="2" charset="2"/>
              <a:buAutoNum type="arabicPeriod" startAt="3"/>
            </a:pPr>
            <a:r>
              <a:rPr lang="en-US" b="1" dirty="0">
                <a:solidFill>
                  <a:srgbClr val="FF0000"/>
                </a:solidFill>
              </a:rPr>
              <a:t>Information about stimulatory or inhibitory </a:t>
            </a:r>
            <a:r>
              <a:rPr lang="en-US" b="1" dirty="0" smtClean="0">
                <a:solidFill>
                  <a:srgbClr val="FF0000"/>
                </a:solidFill>
              </a:rPr>
              <a:t>effects</a:t>
            </a:r>
            <a:endParaRPr lang="en-US" b="1" dirty="0">
              <a:solidFill>
                <a:srgbClr val="FF0000"/>
              </a:solidFill>
            </a:endParaRPr>
          </a:p>
          <a:p>
            <a:pPr marL="342900" indent="-342900">
              <a:spcBef>
                <a:spcPct val="50000"/>
              </a:spcBef>
            </a:pPr>
            <a:endParaRPr lang="en-US" dirty="0"/>
          </a:p>
        </p:txBody>
      </p:sp>
      <p:sp>
        <p:nvSpPr>
          <p:cNvPr id="73775" name="Text Box 1071"/>
          <p:cNvSpPr txBox="1">
            <a:spLocks noChangeArrowheads="1"/>
          </p:cNvSpPr>
          <p:nvPr/>
        </p:nvSpPr>
        <p:spPr bwMode="auto">
          <a:xfrm>
            <a:off x="1619954" y="4852811"/>
            <a:ext cx="3048000" cy="1117229"/>
          </a:xfrm>
          <a:prstGeom prst="rect">
            <a:avLst/>
          </a:prstGeom>
          <a:noFill/>
          <a:ln w="9525">
            <a:noFill/>
            <a:miter lim="800000"/>
            <a:headEnd/>
            <a:tailEnd/>
          </a:ln>
          <a:effectLst/>
        </p:spPr>
        <p:txBody>
          <a:bodyPr>
            <a:spAutoFit/>
          </a:bodyPr>
          <a:lstStyle/>
          <a:p>
            <a:pPr marL="342900" indent="-342900">
              <a:spcBef>
                <a:spcPct val="20000"/>
              </a:spcBef>
              <a:buClr>
                <a:schemeClr val="tx2"/>
              </a:buClr>
              <a:buSzPct val="70000"/>
              <a:buFont typeface="Wingdings" pitchFamily="2" charset="2"/>
              <a:buAutoNum type="arabicPeriod" startAt="4"/>
            </a:pPr>
            <a:r>
              <a:rPr lang="en-US" dirty="0"/>
              <a:t>Strength of </a:t>
            </a:r>
            <a:r>
              <a:rPr lang="en-US" dirty="0" smtClean="0"/>
              <a:t>relationship</a:t>
            </a:r>
            <a:endParaRPr lang="en-US" dirty="0"/>
          </a:p>
          <a:p>
            <a:pPr marL="342900" indent="-342900">
              <a:spcBef>
                <a:spcPct val="20000"/>
              </a:spcBef>
              <a:buClr>
                <a:schemeClr val="tx2"/>
              </a:buClr>
              <a:buSzPct val="70000"/>
              <a:buFont typeface="Wingdings" pitchFamily="2" charset="2"/>
              <a:buNone/>
            </a:pPr>
            <a:endParaRPr lang="en-US" dirty="0"/>
          </a:p>
          <a:p>
            <a:pPr marL="342900" indent="-342900">
              <a:spcBef>
                <a:spcPct val="50000"/>
              </a:spcBef>
            </a:pPr>
            <a:endParaRPr lang="en-US" dirty="0"/>
          </a:p>
        </p:txBody>
      </p:sp>
      <p:grpSp>
        <p:nvGrpSpPr>
          <p:cNvPr id="3" name="Group 1076"/>
          <p:cNvGrpSpPr>
            <a:grpSpLocks/>
          </p:cNvGrpSpPr>
          <p:nvPr/>
        </p:nvGrpSpPr>
        <p:grpSpPr bwMode="auto">
          <a:xfrm>
            <a:off x="6096000" y="2819400"/>
            <a:ext cx="1676400" cy="1600200"/>
            <a:chOff x="3840" y="1776"/>
            <a:chExt cx="1056" cy="1008"/>
          </a:xfrm>
        </p:grpSpPr>
        <p:sp>
          <p:nvSpPr>
            <p:cNvPr id="73776" name="Line 1072"/>
            <p:cNvSpPr>
              <a:spLocks noChangeShapeType="1"/>
            </p:cNvSpPr>
            <p:nvPr/>
          </p:nvSpPr>
          <p:spPr bwMode="auto">
            <a:xfrm>
              <a:off x="3840" y="1824"/>
              <a:ext cx="0" cy="816"/>
            </a:xfrm>
            <a:prstGeom prst="line">
              <a:avLst/>
            </a:prstGeom>
            <a:noFill/>
            <a:ln w="9525">
              <a:solidFill>
                <a:schemeClr val="tx1"/>
              </a:solidFill>
              <a:round/>
              <a:headEnd/>
              <a:tailEnd/>
            </a:ln>
            <a:effectLst/>
          </p:spPr>
          <p:txBody>
            <a:bodyPr/>
            <a:lstStyle/>
            <a:p>
              <a:endParaRPr lang="en-US"/>
            </a:p>
          </p:txBody>
        </p:sp>
        <p:sp>
          <p:nvSpPr>
            <p:cNvPr id="73777" name="Line 1073"/>
            <p:cNvSpPr>
              <a:spLocks noChangeShapeType="1"/>
            </p:cNvSpPr>
            <p:nvPr/>
          </p:nvSpPr>
          <p:spPr bwMode="auto">
            <a:xfrm flipV="1">
              <a:off x="3984" y="1776"/>
              <a:ext cx="816" cy="912"/>
            </a:xfrm>
            <a:prstGeom prst="line">
              <a:avLst/>
            </a:prstGeom>
            <a:noFill/>
            <a:ln w="9525">
              <a:solidFill>
                <a:schemeClr val="tx1"/>
              </a:solidFill>
              <a:round/>
              <a:headEnd/>
              <a:tailEnd/>
            </a:ln>
            <a:effectLst/>
          </p:spPr>
          <p:txBody>
            <a:bodyPr/>
            <a:lstStyle/>
            <a:p>
              <a:endParaRPr lang="en-US"/>
            </a:p>
          </p:txBody>
        </p:sp>
        <p:sp>
          <p:nvSpPr>
            <p:cNvPr id="73778" name="Line 1074"/>
            <p:cNvSpPr>
              <a:spLocks noChangeShapeType="1"/>
            </p:cNvSpPr>
            <p:nvPr/>
          </p:nvSpPr>
          <p:spPr bwMode="auto">
            <a:xfrm flipH="1" flipV="1">
              <a:off x="3936" y="1776"/>
              <a:ext cx="768" cy="1008"/>
            </a:xfrm>
            <a:prstGeom prst="line">
              <a:avLst/>
            </a:prstGeom>
            <a:noFill/>
            <a:ln w="9525">
              <a:solidFill>
                <a:schemeClr val="tx1"/>
              </a:solidFill>
              <a:round/>
              <a:headEnd/>
              <a:tailEnd/>
            </a:ln>
            <a:effectLst/>
          </p:spPr>
          <p:txBody>
            <a:bodyPr/>
            <a:lstStyle/>
            <a:p>
              <a:endParaRPr lang="en-US"/>
            </a:p>
          </p:txBody>
        </p:sp>
        <p:sp>
          <p:nvSpPr>
            <p:cNvPr id="73779" name="Line 1075"/>
            <p:cNvSpPr>
              <a:spLocks noChangeShapeType="1"/>
            </p:cNvSpPr>
            <p:nvPr/>
          </p:nvSpPr>
          <p:spPr bwMode="auto">
            <a:xfrm flipV="1">
              <a:off x="4896" y="1824"/>
              <a:ext cx="0" cy="816"/>
            </a:xfrm>
            <a:prstGeom prst="line">
              <a:avLst/>
            </a:prstGeom>
            <a:noFill/>
            <a:ln w="9525">
              <a:solidFill>
                <a:schemeClr val="tx1"/>
              </a:solidFill>
              <a:round/>
              <a:headEnd/>
              <a:tailEnd/>
            </a:ln>
            <a:effectLst/>
          </p:spPr>
          <p:txBody>
            <a:bodyPr/>
            <a:lstStyle/>
            <a:p>
              <a:endParaRPr lang="en-US"/>
            </a:p>
          </p:txBody>
        </p:sp>
      </p:grpSp>
      <p:grpSp>
        <p:nvGrpSpPr>
          <p:cNvPr id="4" name="Group 1081"/>
          <p:cNvGrpSpPr>
            <a:grpSpLocks/>
          </p:cNvGrpSpPr>
          <p:nvPr/>
        </p:nvGrpSpPr>
        <p:grpSpPr bwMode="auto">
          <a:xfrm>
            <a:off x="6096000" y="2819400"/>
            <a:ext cx="1676400" cy="1600200"/>
            <a:chOff x="3840" y="1776"/>
            <a:chExt cx="1056" cy="1008"/>
          </a:xfrm>
        </p:grpSpPr>
        <p:sp>
          <p:nvSpPr>
            <p:cNvPr id="73781" name="Line 1077"/>
            <p:cNvSpPr>
              <a:spLocks noChangeShapeType="1"/>
            </p:cNvSpPr>
            <p:nvPr/>
          </p:nvSpPr>
          <p:spPr bwMode="auto">
            <a:xfrm>
              <a:off x="3840" y="1824"/>
              <a:ext cx="0" cy="816"/>
            </a:xfrm>
            <a:prstGeom prst="line">
              <a:avLst/>
            </a:prstGeom>
            <a:noFill/>
            <a:ln w="9525">
              <a:solidFill>
                <a:schemeClr val="tx1"/>
              </a:solidFill>
              <a:round/>
              <a:headEnd/>
              <a:tailEnd type="triangle" w="med" len="med"/>
            </a:ln>
            <a:effectLst/>
          </p:spPr>
          <p:txBody>
            <a:bodyPr/>
            <a:lstStyle/>
            <a:p>
              <a:endParaRPr lang="en-US"/>
            </a:p>
          </p:txBody>
        </p:sp>
        <p:sp>
          <p:nvSpPr>
            <p:cNvPr id="73782" name="Line 1078"/>
            <p:cNvSpPr>
              <a:spLocks noChangeShapeType="1"/>
            </p:cNvSpPr>
            <p:nvPr/>
          </p:nvSpPr>
          <p:spPr bwMode="auto">
            <a:xfrm flipV="1">
              <a:off x="3984" y="1776"/>
              <a:ext cx="816" cy="912"/>
            </a:xfrm>
            <a:prstGeom prst="line">
              <a:avLst/>
            </a:prstGeom>
            <a:noFill/>
            <a:ln w="9525">
              <a:solidFill>
                <a:schemeClr val="tx1"/>
              </a:solidFill>
              <a:round/>
              <a:headEnd/>
              <a:tailEnd type="triangle" w="med" len="med"/>
            </a:ln>
            <a:effectLst/>
          </p:spPr>
          <p:txBody>
            <a:bodyPr/>
            <a:lstStyle/>
            <a:p>
              <a:endParaRPr lang="en-US"/>
            </a:p>
          </p:txBody>
        </p:sp>
        <p:sp>
          <p:nvSpPr>
            <p:cNvPr id="73783" name="Line 1079"/>
            <p:cNvSpPr>
              <a:spLocks noChangeShapeType="1"/>
            </p:cNvSpPr>
            <p:nvPr/>
          </p:nvSpPr>
          <p:spPr bwMode="auto">
            <a:xfrm flipH="1" flipV="1">
              <a:off x="3936" y="1776"/>
              <a:ext cx="768" cy="1008"/>
            </a:xfrm>
            <a:prstGeom prst="line">
              <a:avLst/>
            </a:prstGeom>
            <a:noFill/>
            <a:ln w="9525">
              <a:solidFill>
                <a:schemeClr val="tx1"/>
              </a:solidFill>
              <a:round/>
              <a:headEnd/>
              <a:tailEnd type="triangle" w="med" len="med"/>
            </a:ln>
            <a:effectLst/>
          </p:spPr>
          <p:txBody>
            <a:bodyPr/>
            <a:lstStyle/>
            <a:p>
              <a:endParaRPr lang="en-US"/>
            </a:p>
          </p:txBody>
        </p:sp>
        <p:sp>
          <p:nvSpPr>
            <p:cNvPr id="73784" name="Line 1080"/>
            <p:cNvSpPr>
              <a:spLocks noChangeShapeType="1"/>
            </p:cNvSpPr>
            <p:nvPr/>
          </p:nvSpPr>
          <p:spPr bwMode="auto">
            <a:xfrm flipV="1">
              <a:off x="4896" y="1824"/>
              <a:ext cx="0" cy="816"/>
            </a:xfrm>
            <a:prstGeom prst="line">
              <a:avLst/>
            </a:prstGeom>
            <a:noFill/>
            <a:ln w="9525">
              <a:solidFill>
                <a:schemeClr val="tx1"/>
              </a:solidFill>
              <a:round/>
              <a:headEnd type="triangle" w="med" len="med"/>
              <a:tailEnd type="triangle" w="med" len="med"/>
            </a:ln>
            <a:effectLst/>
          </p:spPr>
          <p:txBody>
            <a:bodyPr/>
            <a:lstStyle/>
            <a:p>
              <a:endParaRPr lang="en-US"/>
            </a:p>
          </p:txBody>
        </p:sp>
      </p:grpSp>
      <p:grpSp>
        <p:nvGrpSpPr>
          <p:cNvPr id="5" name="Group 1096"/>
          <p:cNvGrpSpPr>
            <a:grpSpLocks/>
          </p:cNvGrpSpPr>
          <p:nvPr/>
        </p:nvGrpSpPr>
        <p:grpSpPr bwMode="auto">
          <a:xfrm>
            <a:off x="5867400" y="2819400"/>
            <a:ext cx="2362200" cy="1600200"/>
            <a:chOff x="3696" y="1776"/>
            <a:chExt cx="1488" cy="1008"/>
          </a:xfrm>
        </p:grpSpPr>
        <p:sp>
          <p:nvSpPr>
            <p:cNvPr id="73787" name="Line 1083"/>
            <p:cNvSpPr>
              <a:spLocks noChangeShapeType="1"/>
            </p:cNvSpPr>
            <p:nvPr/>
          </p:nvSpPr>
          <p:spPr bwMode="auto">
            <a:xfrm>
              <a:off x="3840" y="1824"/>
              <a:ext cx="0" cy="816"/>
            </a:xfrm>
            <a:prstGeom prst="line">
              <a:avLst/>
            </a:prstGeom>
            <a:noFill/>
            <a:ln w="9525">
              <a:solidFill>
                <a:schemeClr val="tx1"/>
              </a:solidFill>
              <a:round/>
              <a:headEnd/>
              <a:tailEnd type="triangle" w="med" len="med"/>
            </a:ln>
            <a:effectLst/>
          </p:spPr>
          <p:txBody>
            <a:bodyPr/>
            <a:lstStyle/>
            <a:p>
              <a:endParaRPr lang="en-US"/>
            </a:p>
          </p:txBody>
        </p:sp>
        <p:sp>
          <p:nvSpPr>
            <p:cNvPr id="73788" name="Line 1084"/>
            <p:cNvSpPr>
              <a:spLocks noChangeShapeType="1"/>
            </p:cNvSpPr>
            <p:nvPr/>
          </p:nvSpPr>
          <p:spPr bwMode="auto">
            <a:xfrm flipV="1">
              <a:off x="3984" y="1776"/>
              <a:ext cx="816" cy="912"/>
            </a:xfrm>
            <a:prstGeom prst="line">
              <a:avLst/>
            </a:prstGeom>
            <a:noFill/>
            <a:ln w="9525">
              <a:solidFill>
                <a:schemeClr val="tx1"/>
              </a:solidFill>
              <a:round/>
              <a:headEnd/>
              <a:tailEnd type="triangle" w="med" len="med"/>
            </a:ln>
            <a:effectLst/>
          </p:spPr>
          <p:txBody>
            <a:bodyPr/>
            <a:lstStyle/>
            <a:p>
              <a:endParaRPr lang="en-US"/>
            </a:p>
          </p:txBody>
        </p:sp>
        <p:sp>
          <p:nvSpPr>
            <p:cNvPr id="73789" name="Line 1085"/>
            <p:cNvSpPr>
              <a:spLocks noChangeShapeType="1"/>
            </p:cNvSpPr>
            <p:nvPr/>
          </p:nvSpPr>
          <p:spPr bwMode="auto">
            <a:xfrm flipH="1" flipV="1">
              <a:off x="3936" y="1776"/>
              <a:ext cx="768" cy="1008"/>
            </a:xfrm>
            <a:prstGeom prst="line">
              <a:avLst/>
            </a:prstGeom>
            <a:noFill/>
            <a:ln w="9525">
              <a:solidFill>
                <a:schemeClr val="tx1"/>
              </a:solidFill>
              <a:round/>
              <a:headEnd/>
              <a:tailEnd type="triangle" w="med" len="med"/>
            </a:ln>
            <a:effectLst/>
          </p:spPr>
          <p:txBody>
            <a:bodyPr/>
            <a:lstStyle/>
            <a:p>
              <a:endParaRPr lang="en-US"/>
            </a:p>
          </p:txBody>
        </p:sp>
        <p:sp>
          <p:nvSpPr>
            <p:cNvPr id="73792" name="Line 1088"/>
            <p:cNvSpPr>
              <a:spLocks noChangeShapeType="1"/>
            </p:cNvSpPr>
            <p:nvPr/>
          </p:nvSpPr>
          <p:spPr bwMode="auto">
            <a:xfrm flipV="1">
              <a:off x="4848" y="1824"/>
              <a:ext cx="0" cy="816"/>
            </a:xfrm>
            <a:prstGeom prst="line">
              <a:avLst/>
            </a:prstGeom>
            <a:noFill/>
            <a:ln w="9525">
              <a:solidFill>
                <a:schemeClr val="tx1"/>
              </a:solidFill>
              <a:round/>
              <a:headEnd/>
              <a:tailEnd type="triangle" w="med" len="med"/>
            </a:ln>
            <a:effectLst/>
          </p:spPr>
          <p:txBody>
            <a:bodyPr/>
            <a:lstStyle/>
            <a:p>
              <a:endParaRPr lang="en-US"/>
            </a:p>
          </p:txBody>
        </p:sp>
        <p:sp>
          <p:nvSpPr>
            <p:cNvPr id="73793" name="Line 1089"/>
            <p:cNvSpPr>
              <a:spLocks noChangeShapeType="1"/>
            </p:cNvSpPr>
            <p:nvPr/>
          </p:nvSpPr>
          <p:spPr bwMode="auto">
            <a:xfrm>
              <a:off x="4992" y="1824"/>
              <a:ext cx="0" cy="864"/>
            </a:xfrm>
            <a:prstGeom prst="line">
              <a:avLst/>
            </a:prstGeom>
            <a:noFill/>
            <a:ln w="9525">
              <a:solidFill>
                <a:schemeClr val="tx1"/>
              </a:solidFill>
              <a:round/>
              <a:headEnd/>
              <a:tailEnd type="triangle" w="med" len="med"/>
            </a:ln>
            <a:effectLst/>
          </p:spPr>
          <p:txBody>
            <a:bodyPr/>
            <a:lstStyle/>
            <a:p>
              <a:endParaRPr lang="en-US"/>
            </a:p>
          </p:txBody>
        </p:sp>
        <p:sp>
          <p:nvSpPr>
            <p:cNvPr id="73794" name="Oval 1090"/>
            <p:cNvSpPr>
              <a:spLocks noChangeArrowheads="1"/>
            </p:cNvSpPr>
            <p:nvPr/>
          </p:nvSpPr>
          <p:spPr bwMode="auto">
            <a:xfrm>
              <a:off x="3696" y="2208"/>
              <a:ext cx="288" cy="144"/>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sp>
          <p:nvSpPr>
            <p:cNvPr id="73795" name="Oval 1091"/>
            <p:cNvSpPr>
              <a:spLocks noChangeArrowheads="1"/>
            </p:cNvSpPr>
            <p:nvPr/>
          </p:nvSpPr>
          <p:spPr bwMode="auto">
            <a:xfrm>
              <a:off x="3936" y="1872"/>
              <a:ext cx="288" cy="144"/>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sp>
          <p:nvSpPr>
            <p:cNvPr id="73796" name="Oval 1092"/>
            <p:cNvSpPr>
              <a:spLocks noChangeArrowheads="1"/>
            </p:cNvSpPr>
            <p:nvPr/>
          </p:nvSpPr>
          <p:spPr bwMode="auto">
            <a:xfrm>
              <a:off x="4416" y="1920"/>
              <a:ext cx="288" cy="144"/>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sp>
          <p:nvSpPr>
            <p:cNvPr id="73797" name="Oval 1093"/>
            <p:cNvSpPr>
              <a:spLocks noChangeArrowheads="1"/>
            </p:cNvSpPr>
            <p:nvPr/>
          </p:nvSpPr>
          <p:spPr bwMode="auto">
            <a:xfrm>
              <a:off x="4656" y="2064"/>
              <a:ext cx="288" cy="144"/>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sp>
          <p:nvSpPr>
            <p:cNvPr id="73798" name="Oval 1094"/>
            <p:cNvSpPr>
              <a:spLocks noChangeArrowheads="1"/>
            </p:cNvSpPr>
            <p:nvPr/>
          </p:nvSpPr>
          <p:spPr bwMode="auto">
            <a:xfrm>
              <a:off x="4896" y="2352"/>
              <a:ext cx="288" cy="144"/>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grpSp>
      <p:grpSp>
        <p:nvGrpSpPr>
          <p:cNvPr id="6" name="Group 1107"/>
          <p:cNvGrpSpPr>
            <a:grpSpLocks/>
          </p:cNvGrpSpPr>
          <p:nvPr/>
        </p:nvGrpSpPr>
        <p:grpSpPr bwMode="auto">
          <a:xfrm>
            <a:off x="5867400" y="2819400"/>
            <a:ext cx="2362200" cy="1600200"/>
            <a:chOff x="3696" y="1776"/>
            <a:chExt cx="1488" cy="1008"/>
          </a:xfrm>
        </p:grpSpPr>
        <p:sp>
          <p:nvSpPr>
            <p:cNvPr id="73801" name="Line 1097"/>
            <p:cNvSpPr>
              <a:spLocks noChangeShapeType="1"/>
            </p:cNvSpPr>
            <p:nvPr/>
          </p:nvSpPr>
          <p:spPr bwMode="auto">
            <a:xfrm>
              <a:off x="3840" y="1824"/>
              <a:ext cx="0" cy="816"/>
            </a:xfrm>
            <a:prstGeom prst="line">
              <a:avLst/>
            </a:prstGeom>
            <a:noFill/>
            <a:ln w="9525">
              <a:solidFill>
                <a:schemeClr val="tx1"/>
              </a:solidFill>
              <a:round/>
              <a:headEnd/>
              <a:tailEnd type="triangle" w="med" len="med"/>
            </a:ln>
            <a:effectLst/>
          </p:spPr>
          <p:txBody>
            <a:bodyPr/>
            <a:lstStyle/>
            <a:p>
              <a:endParaRPr lang="en-US"/>
            </a:p>
          </p:txBody>
        </p:sp>
        <p:sp>
          <p:nvSpPr>
            <p:cNvPr id="73802" name="Line 1098"/>
            <p:cNvSpPr>
              <a:spLocks noChangeShapeType="1"/>
            </p:cNvSpPr>
            <p:nvPr/>
          </p:nvSpPr>
          <p:spPr bwMode="auto">
            <a:xfrm flipV="1">
              <a:off x="3984" y="1776"/>
              <a:ext cx="816" cy="912"/>
            </a:xfrm>
            <a:prstGeom prst="line">
              <a:avLst/>
            </a:prstGeom>
            <a:noFill/>
            <a:ln w="9525">
              <a:solidFill>
                <a:schemeClr val="tx1"/>
              </a:solidFill>
              <a:round/>
              <a:headEnd/>
              <a:tailEnd type="triangle" w="med" len="med"/>
            </a:ln>
            <a:effectLst/>
          </p:spPr>
          <p:txBody>
            <a:bodyPr/>
            <a:lstStyle/>
            <a:p>
              <a:endParaRPr lang="en-US"/>
            </a:p>
          </p:txBody>
        </p:sp>
        <p:sp>
          <p:nvSpPr>
            <p:cNvPr id="73803" name="Line 1099"/>
            <p:cNvSpPr>
              <a:spLocks noChangeShapeType="1"/>
            </p:cNvSpPr>
            <p:nvPr/>
          </p:nvSpPr>
          <p:spPr bwMode="auto">
            <a:xfrm flipH="1" flipV="1">
              <a:off x="3936" y="1776"/>
              <a:ext cx="768" cy="1008"/>
            </a:xfrm>
            <a:prstGeom prst="line">
              <a:avLst/>
            </a:prstGeom>
            <a:noFill/>
            <a:ln w="9525">
              <a:solidFill>
                <a:schemeClr val="tx1"/>
              </a:solidFill>
              <a:round/>
              <a:headEnd/>
              <a:tailEnd type="triangle" w="med" len="med"/>
            </a:ln>
            <a:effectLst/>
          </p:spPr>
          <p:txBody>
            <a:bodyPr/>
            <a:lstStyle/>
            <a:p>
              <a:endParaRPr lang="en-US"/>
            </a:p>
          </p:txBody>
        </p:sp>
        <p:sp>
          <p:nvSpPr>
            <p:cNvPr id="73804" name="Line 1100"/>
            <p:cNvSpPr>
              <a:spLocks noChangeShapeType="1"/>
            </p:cNvSpPr>
            <p:nvPr/>
          </p:nvSpPr>
          <p:spPr bwMode="auto">
            <a:xfrm flipV="1">
              <a:off x="4848" y="1824"/>
              <a:ext cx="0" cy="816"/>
            </a:xfrm>
            <a:prstGeom prst="line">
              <a:avLst/>
            </a:prstGeom>
            <a:noFill/>
            <a:ln w="9525">
              <a:solidFill>
                <a:schemeClr val="tx1"/>
              </a:solidFill>
              <a:round/>
              <a:headEnd/>
              <a:tailEnd type="triangle" w="med" len="med"/>
            </a:ln>
            <a:effectLst/>
          </p:spPr>
          <p:txBody>
            <a:bodyPr/>
            <a:lstStyle/>
            <a:p>
              <a:endParaRPr lang="en-US"/>
            </a:p>
          </p:txBody>
        </p:sp>
        <p:sp>
          <p:nvSpPr>
            <p:cNvPr id="73805" name="Line 1101"/>
            <p:cNvSpPr>
              <a:spLocks noChangeShapeType="1"/>
            </p:cNvSpPr>
            <p:nvPr/>
          </p:nvSpPr>
          <p:spPr bwMode="auto">
            <a:xfrm>
              <a:off x="4992" y="1824"/>
              <a:ext cx="0" cy="864"/>
            </a:xfrm>
            <a:prstGeom prst="line">
              <a:avLst/>
            </a:prstGeom>
            <a:noFill/>
            <a:ln w="9525">
              <a:solidFill>
                <a:schemeClr val="tx1"/>
              </a:solidFill>
              <a:round/>
              <a:headEnd/>
              <a:tailEnd type="triangle" w="med" len="med"/>
            </a:ln>
            <a:effectLst/>
          </p:spPr>
          <p:txBody>
            <a:bodyPr/>
            <a:lstStyle/>
            <a:p>
              <a:endParaRPr lang="en-US"/>
            </a:p>
          </p:txBody>
        </p:sp>
        <p:sp>
          <p:nvSpPr>
            <p:cNvPr id="73806" name="Oval 1102"/>
            <p:cNvSpPr>
              <a:spLocks noChangeArrowheads="1"/>
            </p:cNvSpPr>
            <p:nvPr/>
          </p:nvSpPr>
          <p:spPr bwMode="auto">
            <a:xfrm>
              <a:off x="3696" y="2208"/>
              <a:ext cx="288" cy="144"/>
            </a:xfrm>
            <a:prstGeom prst="ellipse">
              <a:avLst/>
            </a:prstGeom>
            <a:solidFill>
              <a:schemeClr val="bg1"/>
            </a:solidFill>
            <a:ln w="9525">
              <a:solidFill>
                <a:schemeClr val="tx1"/>
              </a:solidFill>
              <a:round/>
              <a:headEnd/>
              <a:tailEnd/>
            </a:ln>
            <a:effectLst/>
          </p:spPr>
          <p:txBody>
            <a:bodyPr wrap="none" anchor="ctr"/>
            <a:lstStyle/>
            <a:p>
              <a:pPr algn="ctr"/>
              <a:r>
                <a:rPr lang="en-US"/>
                <a:t>2.1</a:t>
              </a:r>
            </a:p>
          </p:txBody>
        </p:sp>
        <p:sp>
          <p:nvSpPr>
            <p:cNvPr id="73807" name="Oval 1103"/>
            <p:cNvSpPr>
              <a:spLocks noChangeArrowheads="1"/>
            </p:cNvSpPr>
            <p:nvPr/>
          </p:nvSpPr>
          <p:spPr bwMode="auto">
            <a:xfrm>
              <a:off x="3936" y="1872"/>
              <a:ext cx="288" cy="144"/>
            </a:xfrm>
            <a:prstGeom prst="ellipse">
              <a:avLst/>
            </a:prstGeom>
            <a:solidFill>
              <a:schemeClr val="bg1"/>
            </a:solidFill>
            <a:ln w="9525">
              <a:solidFill>
                <a:schemeClr val="tx1"/>
              </a:solidFill>
              <a:round/>
              <a:headEnd/>
              <a:tailEnd/>
            </a:ln>
            <a:effectLst/>
          </p:spPr>
          <p:txBody>
            <a:bodyPr wrap="none" anchor="ctr"/>
            <a:lstStyle/>
            <a:p>
              <a:pPr algn="ctr"/>
              <a:r>
                <a:rPr lang="en-US"/>
                <a:t>9.3</a:t>
              </a:r>
            </a:p>
          </p:txBody>
        </p:sp>
        <p:sp>
          <p:nvSpPr>
            <p:cNvPr id="73808" name="Oval 1104"/>
            <p:cNvSpPr>
              <a:spLocks noChangeArrowheads="1"/>
            </p:cNvSpPr>
            <p:nvPr/>
          </p:nvSpPr>
          <p:spPr bwMode="auto">
            <a:xfrm>
              <a:off x="4416" y="1920"/>
              <a:ext cx="288" cy="144"/>
            </a:xfrm>
            <a:prstGeom prst="ellipse">
              <a:avLst/>
            </a:prstGeom>
            <a:solidFill>
              <a:schemeClr val="bg1"/>
            </a:solidFill>
            <a:ln w="9525">
              <a:solidFill>
                <a:schemeClr val="tx1"/>
              </a:solidFill>
              <a:round/>
              <a:headEnd/>
              <a:tailEnd/>
            </a:ln>
            <a:effectLst/>
          </p:spPr>
          <p:txBody>
            <a:bodyPr wrap="none" anchor="ctr"/>
            <a:lstStyle/>
            <a:p>
              <a:pPr algn="ctr"/>
              <a:r>
                <a:rPr lang="en-US"/>
                <a:t>1.2</a:t>
              </a:r>
            </a:p>
          </p:txBody>
        </p:sp>
        <p:sp>
          <p:nvSpPr>
            <p:cNvPr id="73809" name="Oval 1105"/>
            <p:cNvSpPr>
              <a:spLocks noChangeArrowheads="1"/>
            </p:cNvSpPr>
            <p:nvPr/>
          </p:nvSpPr>
          <p:spPr bwMode="auto">
            <a:xfrm>
              <a:off x="4656" y="2064"/>
              <a:ext cx="288" cy="144"/>
            </a:xfrm>
            <a:prstGeom prst="ellipse">
              <a:avLst/>
            </a:prstGeom>
            <a:solidFill>
              <a:schemeClr val="bg1"/>
            </a:solidFill>
            <a:ln w="9525">
              <a:solidFill>
                <a:schemeClr val="tx1"/>
              </a:solidFill>
              <a:round/>
              <a:headEnd/>
              <a:tailEnd/>
            </a:ln>
            <a:effectLst/>
          </p:spPr>
          <p:txBody>
            <a:bodyPr wrap="none" anchor="ctr"/>
            <a:lstStyle/>
            <a:p>
              <a:pPr algn="ctr"/>
              <a:r>
                <a:rPr lang="en-US"/>
                <a:t>4.8</a:t>
              </a:r>
            </a:p>
          </p:txBody>
        </p:sp>
        <p:sp>
          <p:nvSpPr>
            <p:cNvPr id="73810" name="Oval 1106"/>
            <p:cNvSpPr>
              <a:spLocks noChangeArrowheads="1"/>
            </p:cNvSpPr>
            <p:nvPr/>
          </p:nvSpPr>
          <p:spPr bwMode="auto">
            <a:xfrm>
              <a:off x="4896" y="2352"/>
              <a:ext cx="288" cy="144"/>
            </a:xfrm>
            <a:prstGeom prst="ellipse">
              <a:avLst/>
            </a:prstGeom>
            <a:solidFill>
              <a:schemeClr val="bg1"/>
            </a:solidFill>
            <a:ln w="9525">
              <a:solidFill>
                <a:schemeClr val="tx1"/>
              </a:solidFill>
              <a:round/>
              <a:headEnd/>
              <a:tailEnd/>
            </a:ln>
            <a:effectLst/>
          </p:spPr>
          <p:txBody>
            <a:bodyPr wrap="none" anchor="ctr"/>
            <a:lstStyle/>
            <a:p>
              <a:pPr algn="ctr"/>
              <a:r>
                <a:rPr lang="en-US"/>
                <a:t>5.3</a:t>
              </a:r>
            </a:p>
          </p:txBody>
        </p:sp>
      </p:grpSp>
      <p:sp>
        <p:nvSpPr>
          <p:cNvPr id="73813" name="Text Box 1109"/>
          <p:cNvSpPr txBox="1">
            <a:spLocks noChangeArrowheads="1"/>
          </p:cNvSpPr>
          <p:nvPr/>
        </p:nvSpPr>
        <p:spPr bwMode="auto">
          <a:xfrm>
            <a:off x="1199445" y="1594555"/>
            <a:ext cx="3733800" cy="1184940"/>
          </a:xfrm>
          <a:prstGeom prst="rect">
            <a:avLst/>
          </a:prstGeom>
          <a:noFill/>
          <a:ln w="9525">
            <a:noFill/>
            <a:miter lim="800000"/>
            <a:headEnd/>
            <a:tailEnd/>
          </a:ln>
          <a:effectLst/>
        </p:spPr>
        <p:txBody>
          <a:bodyPr>
            <a:spAutoFit/>
          </a:bodyPr>
          <a:lstStyle/>
          <a:p>
            <a:pPr>
              <a:spcBef>
                <a:spcPct val="20000"/>
              </a:spcBef>
              <a:buClr>
                <a:schemeClr val="tx2"/>
              </a:buClr>
              <a:buSzPct val="70000"/>
            </a:pPr>
            <a:r>
              <a:rPr lang="en-US" dirty="0" smtClean="0"/>
              <a:t>     </a:t>
            </a:r>
            <a:r>
              <a:rPr lang="en-US" sz="2000" b="1" dirty="0" smtClean="0"/>
              <a:t>Modeling goal can be at </a:t>
            </a:r>
          </a:p>
          <a:p>
            <a:pPr>
              <a:spcBef>
                <a:spcPct val="20000"/>
              </a:spcBef>
              <a:buClr>
                <a:schemeClr val="tx2"/>
              </a:buClr>
              <a:buSzPct val="70000"/>
            </a:pPr>
            <a:r>
              <a:rPr lang="en-US" sz="2000" b="1" dirty="0" smtClean="0"/>
              <a:t>    different </a:t>
            </a:r>
            <a:r>
              <a:rPr lang="en-US" sz="2000" b="1" dirty="0"/>
              <a:t>levels</a:t>
            </a:r>
          </a:p>
          <a:p>
            <a:pPr>
              <a:spcBef>
                <a:spcPct val="50000"/>
              </a:spcBef>
            </a:pPr>
            <a:endParaRPr lang="en-US" dirty="0"/>
          </a:p>
        </p:txBody>
      </p:sp>
      <p:sp>
        <p:nvSpPr>
          <p:cNvPr id="49" name="Footer Placeholder 48"/>
          <p:cNvSpPr>
            <a:spLocks noGrp="1"/>
          </p:cNvSpPr>
          <p:nvPr>
            <p:ph type="ftr" sz="quarter" idx="11"/>
          </p:nvPr>
        </p:nvSpPr>
        <p:spPr/>
        <p:txBody>
          <a:bodyPr/>
          <a:lstStyle/>
          <a:p>
            <a:r>
              <a:rPr lang="en-US" smtClean="0"/>
              <a:t>ISBRA 2012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813"/>
                                        </p:tgtEl>
                                        <p:attrNameLst>
                                          <p:attrName>style.visibility</p:attrName>
                                        </p:attrNameLst>
                                      </p:cBhvr>
                                      <p:to>
                                        <p:strVal val="visible"/>
                                      </p:to>
                                    </p:set>
                                    <p:animEffect transition="in" filter="dissolve">
                                      <p:cBhvr>
                                        <p:cTn id="12" dur="500"/>
                                        <p:tgtEl>
                                          <p:spTgt spid="738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71"/>
                                        </p:tgtEl>
                                        <p:attrNameLst>
                                          <p:attrName>style.visibility</p:attrName>
                                        </p:attrNameLst>
                                      </p:cBhvr>
                                      <p:to>
                                        <p:strVal val="visible"/>
                                      </p:to>
                                    </p:set>
                                    <p:animEffect transition="in" filter="dissolve">
                                      <p:cBhvr>
                                        <p:cTn id="17" dur="500"/>
                                        <p:tgtEl>
                                          <p:spTgt spid="737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3772"/>
                                        </p:tgtEl>
                                        <p:attrNameLst>
                                          <p:attrName>style.visibility</p:attrName>
                                        </p:attrNameLst>
                                      </p:cBhvr>
                                      <p:to>
                                        <p:strVal val="visible"/>
                                      </p:to>
                                    </p:set>
                                    <p:animEffect transition="in" filter="dissolve">
                                      <p:cBhvr>
                                        <p:cTn id="27" dur="500"/>
                                        <p:tgtEl>
                                          <p:spTgt spid="737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3774"/>
                                        </p:tgtEl>
                                        <p:attrNameLst>
                                          <p:attrName>style.visibility</p:attrName>
                                        </p:attrNameLst>
                                      </p:cBhvr>
                                      <p:to>
                                        <p:strVal val="visible"/>
                                      </p:to>
                                    </p:set>
                                    <p:animEffect transition="in" filter="dissolve">
                                      <p:cBhvr>
                                        <p:cTn id="37" dur="500"/>
                                        <p:tgtEl>
                                          <p:spTgt spid="7377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3775"/>
                                        </p:tgtEl>
                                        <p:attrNameLst>
                                          <p:attrName>style.visibility</p:attrName>
                                        </p:attrNameLst>
                                      </p:cBhvr>
                                      <p:to>
                                        <p:strVal val="visible"/>
                                      </p:to>
                                    </p:set>
                                    <p:animEffect transition="in" filter="dissolve">
                                      <p:cBhvr>
                                        <p:cTn id="47" dur="500"/>
                                        <p:tgtEl>
                                          <p:spTgt spid="7377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1" grpId="0" autoUpdateAnimBg="0"/>
      <p:bldP spid="73772" grpId="0" autoUpdateAnimBg="0"/>
      <p:bldP spid="73774" grpId="0" autoUpdateAnimBg="0"/>
      <p:bldP spid="73775" grpId="0" autoUpdateAnimBg="0"/>
      <p:bldP spid="738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65282" name="Rectangle 2"/>
          <p:cNvSpPr>
            <a:spLocks noGrp="1" noChangeArrowheads="1"/>
          </p:cNvSpPr>
          <p:nvPr>
            <p:ph type="body" idx="1"/>
          </p:nvPr>
        </p:nvSpPr>
        <p:spPr>
          <a:xfrm>
            <a:off x="381000" y="381000"/>
            <a:ext cx="8229600" cy="4525963"/>
          </a:xfrm>
        </p:spPr>
        <p:txBody>
          <a:bodyPr/>
          <a:lstStyle/>
          <a:p>
            <a:pPr algn="ctr">
              <a:buFontTx/>
              <a:buNone/>
            </a:pPr>
            <a:r>
              <a:rPr lang="en-US" b="1" dirty="0" smtClean="0"/>
              <a:t> Goal of MRA approach</a:t>
            </a:r>
            <a:endParaRPr lang="en-US" b="1" dirty="0"/>
          </a:p>
          <a:p>
            <a:pPr algn="ctr">
              <a:buFontTx/>
              <a:buNone/>
            </a:pPr>
            <a:endParaRPr lang="en-US" dirty="0"/>
          </a:p>
          <a:p>
            <a:pPr>
              <a:buFontTx/>
              <a:buNone/>
            </a:pPr>
            <a:r>
              <a:rPr lang="en-US" b="1" dirty="0"/>
              <a:t>Obtain information about the </a:t>
            </a:r>
            <a:r>
              <a:rPr lang="en-US" b="1" dirty="0">
                <a:solidFill>
                  <a:srgbClr val="0070C0"/>
                </a:solidFill>
              </a:rPr>
              <a:t>sign</a:t>
            </a:r>
            <a:r>
              <a:rPr lang="en-US" b="1" dirty="0"/>
              <a:t> of </a:t>
            </a:r>
            <a:r>
              <a:rPr lang="en-US" b="1" dirty="0">
                <a:solidFill>
                  <a:srgbClr val="C00000"/>
                </a:solidFill>
                <a:sym typeface="Symbol" pitchFamily="18" charset="2"/>
              </a:rPr>
              <a:t></a:t>
            </a:r>
            <a:r>
              <a:rPr lang="en-US" b="1" dirty="0" err="1">
                <a:solidFill>
                  <a:srgbClr val="C00000"/>
                </a:solidFill>
                <a:sym typeface="Symbol" pitchFamily="18" charset="2"/>
              </a:rPr>
              <a:t>f</a:t>
            </a:r>
            <a:r>
              <a:rPr lang="en-US" b="1" baseline="-25000" dirty="0" err="1">
                <a:solidFill>
                  <a:srgbClr val="C00000"/>
                </a:solidFill>
                <a:sym typeface="Symbol" pitchFamily="18" charset="2"/>
              </a:rPr>
              <a:t>i</a:t>
            </a:r>
            <a:r>
              <a:rPr lang="en-US" b="1" dirty="0">
                <a:solidFill>
                  <a:srgbClr val="C00000"/>
                </a:solidFill>
                <a:sym typeface="Symbol" pitchFamily="18" charset="2"/>
              </a:rPr>
              <a:t>/</a:t>
            </a:r>
            <a:r>
              <a:rPr lang="en-US" b="1" dirty="0" err="1">
                <a:solidFill>
                  <a:srgbClr val="C00000"/>
                </a:solidFill>
                <a:sym typeface="Symbol" pitchFamily="18" charset="2"/>
              </a:rPr>
              <a:t>x</a:t>
            </a:r>
            <a:r>
              <a:rPr lang="en-US" b="1" baseline="-25000" dirty="0" err="1">
                <a:solidFill>
                  <a:srgbClr val="C00000"/>
                </a:solidFill>
                <a:sym typeface="Symbol" pitchFamily="18" charset="2"/>
              </a:rPr>
              <a:t>j</a:t>
            </a:r>
            <a:r>
              <a:rPr lang="en-US" b="1" dirty="0">
                <a:solidFill>
                  <a:srgbClr val="C00000"/>
                </a:solidFill>
                <a:sym typeface="Symbol" pitchFamily="18" charset="2"/>
              </a:rPr>
              <a:t>(</a:t>
            </a:r>
            <a:r>
              <a:rPr lang="en-US" b="1" dirty="0" err="1">
                <a:solidFill>
                  <a:srgbClr val="C00000"/>
                </a:solidFill>
                <a:sym typeface="Symbol" pitchFamily="18" charset="2"/>
              </a:rPr>
              <a:t>x</a:t>
            </a:r>
            <a:r>
              <a:rPr lang="en-US" b="1" baseline="30000" dirty="0" err="1">
                <a:solidFill>
                  <a:srgbClr val="C00000"/>
                </a:solidFill>
                <a:sym typeface="Symbol" pitchFamily="18" charset="2"/>
              </a:rPr>
              <a:t></a:t>
            </a:r>
            <a:r>
              <a:rPr lang="en-US" b="1" dirty="0" err="1">
                <a:solidFill>
                  <a:srgbClr val="C00000"/>
                </a:solidFill>
                <a:sym typeface="Symbol" pitchFamily="18" charset="2"/>
              </a:rPr>
              <a:t>,p</a:t>
            </a:r>
            <a:r>
              <a:rPr lang="en-US" b="1" baseline="30000" dirty="0">
                <a:solidFill>
                  <a:srgbClr val="C00000"/>
                </a:solidFill>
                <a:sym typeface="Symbol" pitchFamily="18" charset="2"/>
              </a:rPr>
              <a:t></a:t>
            </a:r>
            <a:r>
              <a:rPr lang="en-US" b="1" dirty="0">
                <a:solidFill>
                  <a:srgbClr val="C00000"/>
                </a:solidFill>
                <a:sym typeface="Symbol" pitchFamily="18" charset="2"/>
              </a:rPr>
              <a:t>)</a:t>
            </a:r>
          </a:p>
          <a:p>
            <a:pPr>
              <a:buFontTx/>
              <a:buNone/>
            </a:pPr>
            <a:endParaRPr lang="en-US" dirty="0">
              <a:sym typeface="Symbol" pitchFamily="18" charset="2"/>
            </a:endParaRPr>
          </a:p>
          <a:p>
            <a:pPr lvl="1">
              <a:buFontTx/>
              <a:buNone/>
            </a:pPr>
            <a:r>
              <a:rPr lang="en-US" dirty="0">
                <a:sym typeface="Symbol" pitchFamily="18" charset="2"/>
              </a:rPr>
              <a:t>    </a:t>
            </a:r>
            <a:r>
              <a:rPr lang="en-US" sz="2000" b="1" dirty="0">
                <a:sym typeface="Symbol" pitchFamily="18" charset="2"/>
              </a:rPr>
              <a:t>e.g., if </a:t>
            </a:r>
            <a:r>
              <a:rPr lang="en-US" sz="2000" b="1" dirty="0" err="1">
                <a:sym typeface="Symbol" pitchFamily="18" charset="2"/>
              </a:rPr>
              <a:t>f</a:t>
            </a:r>
            <a:r>
              <a:rPr lang="en-US" sz="2000" b="1" baseline="-25000" dirty="0" err="1">
                <a:sym typeface="Symbol" pitchFamily="18" charset="2"/>
              </a:rPr>
              <a:t>i</a:t>
            </a:r>
            <a:r>
              <a:rPr lang="en-US" sz="2000" b="1" dirty="0">
                <a:sym typeface="Symbol" pitchFamily="18" charset="2"/>
              </a:rPr>
              <a:t>/</a:t>
            </a:r>
            <a:r>
              <a:rPr lang="en-US" sz="2000" b="1" dirty="0" err="1">
                <a:sym typeface="Symbol" pitchFamily="18" charset="2"/>
              </a:rPr>
              <a:t>x</a:t>
            </a:r>
            <a:r>
              <a:rPr lang="en-US" sz="2000" b="1" baseline="-25000" dirty="0" err="1">
                <a:sym typeface="Symbol" pitchFamily="18" charset="2"/>
              </a:rPr>
              <a:t>j</a:t>
            </a:r>
            <a:r>
              <a:rPr lang="en-US" sz="2000" b="1" baseline="-25000" dirty="0">
                <a:sym typeface="Symbol" pitchFamily="18" charset="2"/>
              </a:rPr>
              <a:t> </a:t>
            </a:r>
            <a:r>
              <a:rPr lang="en-US" sz="2000" b="1" dirty="0">
                <a:sym typeface="Symbol" pitchFamily="18" charset="2"/>
              </a:rPr>
              <a:t> 0, then </a:t>
            </a:r>
            <a:r>
              <a:rPr lang="en-US" sz="2000" b="1" dirty="0" err="1">
                <a:sym typeface="Symbol" pitchFamily="18" charset="2"/>
              </a:rPr>
              <a:t>x</a:t>
            </a:r>
            <a:r>
              <a:rPr lang="en-US" sz="2000" b="1" baseline="-25000" dirty="0" err="1">
                <a:sym typeface="Symbol" pitchFamily="18" charset="2"/>
              </a:rPr>
              <a:t>j</a:t>
            </a:r>
            <a:r>
              <a:rPr lang="en-US" sz="2000" b="1" dirty="0">
                <a:sym typeface="Symbol" pitchFamily="18" charset="2"/>
              </a:rPr>
              <a:t> has a </a:t>
            </a:r>
            <a:r>
              <a:rPr lang="en-US" sz="2000" b="1" i="1" dirty="0">
                <a:sym typeface="Symbol" pitchFamily="18" charset="2"/>
              </a:rPr>
              <a:t>positive (catalytic) </a:t>
            </a:r>
            <a:r>
              <a:rPr lang="en-US" sz="2000" b="1" dirty="0">
                <a:sym typeface="Symbol" pitchFamily="18" charset="2"/>
              </a:rPr>
              <a:t>effect on the formation of x</a:t>
            </a:r>
            <a:r>
              <a:rPr lang="en-US" sz="2000" b="1" baseline="-25000" dirty="0">
                <a:sym typeface="Symbol" pitchFamily="18" charset="2"/>
              </a:rPr>
              <a:t>i</a:t>
            </a:r>
          </a:p>
          <a:p>
            <a:pPr>
              <a:buFontTx/>
              <a:buNone/>
            </a:pP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867330" name="Rectangle 2"/>
          <p:cNvSpPr>
            <a:spLocks noGrp="1" noChangeArrowheads="1"/>
          </p:cNvSpPr>
          <p:nvPr>
            <p:ph type="body" idx="1"/>
          </p:nvPr>
        </p:nvSpPr>
        <p:spPr>
          <a:xfrm>
            <a:off x="381000" y="304800"/>
            <a:ext cx="8229600" cy="4525963"/>
          </a:xfrm>
        </p:spPr>
        <p:txBody>
          <a:bodyPr/>
          <a:lstStyle/>
          <a:p>
            <a:pPr algn="ctr">
              <a:buFontTx/>
              <a:buNone/>
            </a:pPr>
            <a:r>
              <a:rPr lang="en-US" sz="2800" b="1"/>
              <a:t>In a nutshell</a:t>
            </a:r>
          </a:p>
          <a:p>
            <a:pPr algn="ctr">
              <a:buFontTx/>
              <a:buNone/>
            </a:pPr>
            <a:r>
              <a:rPr lang="en-US" sz="2800" b="1"/>
              <a:t>after some combinatorics and linear algebra</a:t>
            </a:r>
          </a:p>
          <a:p>
            <a:pPr algn="ctr">
              <a:buFontTx/>
              <a:buNone/>
            </a:pPr>
            <a:endParaRPr lang="en-US" sz="2800" b="1"/>
          </a:p>
          <a:p>
            <a:pPr algn="ctr">
              <a:buFontTx/>
              <a:buNone/>
            </a:pPr>
            <a:r>
              <a:rPr lang="en-US" sz="2800" b="1"/>
              <a:t>one can quantify the additional prior knowledge necessary to reach the goal</a:t>
            </a:r>
          </a:p>
        </p:txBody>
      </p:sp>
      <p:sp>
        <p:nvSpPr>
          <p:cNvPr id="867331" name="Rectangle 3"/>
          <p:cNvSpPr>
            <a:spLocks noChangeArrowheads="1"/>
          </p:cNvSpPr>
          <p:nvPr/>
        </p:nvSpPr>
        <p:spPr bwMode="auto">
          <a:xfrm>
            <a:off x="533400" y="5105400"/>
            <a:ext cx="8037513" cy="1020763"/>
          </a:xfrm>
          <a:prstGeom prst="rect">
            <a:avLst/>
          </a:prstGeom>
          <a:noFill/>
          <a:ln w="9525">
            <a:noFill/>
            <a:miter lim="800000"/>
            <a:headEnd/>
            <a:tailEnd/>
          </a:ln>
          <a:effectLst/>
        </p:spPr>
        <p:txBody>
          <a:bodyPr/>
          <a:lstStyle/>
          <a:p>
            <a:r>
              <a:rPr lang="de-DE">
                <a:latin typeface="Tahoma" pitchFamily="34" charset="0"/>
              </a:rPr>
              <a:t>Kholodenko, Kiyatkin, Bruggeman, Sontag, Westerhoff and Hoek, </a:t>
            </a:r>
            <a:r>
              <a:rPr lang="en-US">
                <a:latin typeface="Tahoma" pitchFamily="34" charset="0"/>
              </a:rPr>
              <a:t>PNAS, 2002</a:t>
            </a:r>
          </a:p>
          <a:p>
            <a:r>
              <a:rPr lang="en-US">
                <a:latin typeface="Tahoma" pitchFamily="34" charset="0"/>
              </a:rPr>
              <a:t>Bermen, DasGupta and Sontag, Discrete Applied Math, 2007</a:t>
            </a:r>
          </a:p>
          <a:p>
            <a:r>
              <a:rPr lang="en-US">
                <a:latin typeface="Tahoma" pitchFamily="34" charset="0"/>
              </a:rPr>
              <a:t>Berman, DasGupta and Sontag, Annals of NYAS,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68354" name="Rectangle 2"/>
          <p:cNvSpPr>
            <a:spLocks noGrp="1" noChangeArrowheads="1"/>
          </p:cNvSpPr>
          <p:nvPr>
            <p:ph type="body" idx="1"/>
          </p:nvPr>
        </p:nvSpPr>
        <p:spPr>
          <a:xfrm>
            <a:off x="304800" y="381000"/>
            <a:ext cx="8534400" cy="5638800"/>
          </a:xfrm>
        </p:spPr>
        <p:txBody>
          <a:bodyPr/>
          <a:lstStyle/>
          <a:p>
            <a:pPr algn="ctr">
              <a:buFontTx/>
              <a:buNone/>
            </a:pPr>
            <a:endParaRPr lang="en-US" sz="2000"/>
          </a:p>
          <a:p>
            <a:pPr algn="ctr">
              <a:buFontTx/>
              <a:buNone/>
            </a:pPr>
            <a:r>
              <a:rPr lang="en-US" b="1"/>
              <a:t>But, assuming (near)-sufficient prior information</a:t>
            </a:r>
          </a:p>
          <a:p>
            <a:pPr algn="ctr">
              <a:buFontTx/>
              <a:buNone/>
            </a:pPr>
            <a:endParaRPr lang="en-US" b="1"/>
          </a:p>
          <a:p>
            <a:r>
              <a:rPr lang="en-US" b="1"/>
              <a:t>how to determine a minimum or near-minimum number of perturbation experiments that will work?</a:t>
            </a:r>
          </a:p>
          <a:p>
            <a:endParaRPr lang="en-US" b="1"/>
          </a:p>
          <a:p>
            <a:pPr>
              <a:buFontTx/>
              <a:buNone/>
            </a:pPr>
            <a:endParaRPr lang="en-US" b="1"/>
          </a:p>
          <a:p>
            <a:pPr>
              <a:buFontTx/>
              <a:buNone/>
            </a:pPr>
            <a:r>
              <a:rPr lang="en-US" b="1"/>
              <a:t>This now becomes a algorithmic/complexity issue...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70402" name="Rectangle 2"/>
          <p:cNvSpPr>
            <a:spLocks noGrp="1" noChangeArrowheads="1"/>
          </p:cNvSpPr>
          <p:nvPr>
            <p:ph type="body" idx="1"/>
          </p:nvPr>
        </p:nvSpPr>
        <p:spPr>
          <a:xfrm>
            <a:off x="322263" y="347663"/>
            <a:ext cx="8229600" cy="5581650"/>
          </a:xfrm>
        </p:spPr>
        <p:txBody>
          <a:bodyPr/>
          <a:lstStyle/>
          <a:p>
            <a:pPr>
              <a:buFontTx/>
              <a:buNone/>
            </a:pPr>
            <a:endParaRPr lang="en-US"/>
          </a:p>
          <a:p>
            <a:pPr>
              <a:buFontTx/>
              <a:buNone/>
            </a:pPr>
            <a:r>
              <a:rPr lang="en-US" sz="2800" b="1"/>
              <a:t>After some effort, one can see that</a:t>
            </a:r>
          </a:p>
          <a:p>
            <a:pPr>
              <a:buFontTx/>
              <a:buNone/>
            </a:pPr>
            <a:endParaRPr lang="en-US" sz="2800" b="1"/>
          </a:p>
          <a:p>
            <a:pPr algn="ctr">
              <a:buFontTx/>
              <a:buNone/>
            </a:pPr>
            <a:r>
              <a:rPr lang="en-US" sz="2800" b="1"/>
              <a:t>designing minimal sets of experiments</a:t>
            </a:r>
          </a:p>
          <a:p>
            <a:pPr algn="ctr">
              <a:buFontTx/>
              <a:buNone/>
            </a:pPr>
            <a:r>
              <a:rPr lang="en-US" sz="2800" b="1"/>
              <a:t>leads to</a:t>
            </a:r>
          </a:p>
          <a:p>
            <a:pPr algn="ctr">
              <a:buFontTx/>
              <a:buNone/>
            </a:pPr>
            <a:r>
              <a:rPr lang="en-US" sz="2800" b="1"/>
              <a:t>the set </a:t>
            </a:r>
            <a:r>
              <a:rPr lang="en-US" sz="2800" b="1" i="1"/>
              <a:t>multi</a:t>
            </a:r>
            <a:r>
              <a:rPr lang="en-US" sz="2800" b="1"/>
              <a:t>-cover problem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878594" name="Rectangle 2"/>
          <p:cNvSpPr>
            <a:spLocks noGrp="1" noChangeArrowheads="1"/>
          </p:cNvSpPr>
          <p:nvPr>
            <p:ph type="body" idx="1"/>
          </p:nvPr>
        </p:nvSpPr>
        <p:spPr>
          <a:xfrm>
            <a:off x="414338" y="441325"/>
            <a:ext cx="8229600" cy="5702300"/>
          </a:xfrm>
        </p:spPr>
        <p:txBody>
          <a:bodyPr/>
          <a:lstStyle/>
          <a:p>
            <a:pPr>
              <a:buFontTx/>
              <a:buNone/>
            </a:pPr>
            <a:endParaRPr lang="en-US" sz="2000" dirty="0" smtClean="0"/>
          </a:p>
          <a:p>
            <a:pPr>
              <a:buFontTx/>
              <a:buNone/>
            </a:pPr>
            <a:endParaRPr lang="en-US" sz="2000" dirty="0" smtClean="0"/>
          </a:p>
          <a:p>
            <a:pPr>
              <a:buFontTx/>
              <a:buNone/>
            </a:pPr>
            <a:r>
              <a:rPr lang="en-US" sz="2800" dirty="0" smtClean="0"/>
              <a:t>In </a:t>
            </a:r>
            <a:r>
              <a:rPr lang="en-US" sz="2800" dirty="0"/>
              <a:t>our biological application context, </a:t>
            </a:r>
          </a:p>
          <a:p>
            <a:pPr>
              <a:buFontTx/>
              <a:buNone/>
            </a:pPr>
            <a:endParaRPr lang="en-US" sz="2800" dirty="0"/>
          </a:p>
          <a:p>
            <a:pPr>
              <a:buFontTx/>
              <a:buNone/>
            </a:pPr>
            <a:r>
              <a:rPr lang="en-US" sz="2800" dirty="0" smtClean="0"/>
              <a:t>our set-</a:t>
            </a:r>
            <a:r>
              <a:rPr lang="en-US" sz="2800" dirty="0" err="1" smtClean="0"/>
              <a:t>multicover</a:t>
            </a:r>
            <a:r>
              <a:rPr lang="en-US" sz="2800" dirty="0" smtClean="0"/>
              <a:t> algorithm provides </a:t>
            </a:r>
            <a:r>
              <a:rPr lang="en-US" sz="2800" dirty="0"/>
              <a:t>a set of suggested experiments such that </a:t>
            </a:r>
          </a:p>
          <a:p>
            <a:pPr>
              <a:buFontTx/>
              <a:buNone/>
            </a:pPr>
            <a:endParaRPr lang="en-US" sz="2000" dirty="0"/>
          </a:p>
          <a:p>
            <a:pPr lvl="1" algn="ctr">
              <a:buFontTx/>
              <a:buNone/>
            </a:pPr>
            <a:r>
              <a:rPr lang="en-US" sz="2800" b="1" dirty="0">
                <a:solidFill>
                  <a:srgbClr val="0070C0"/>
                </a:solidFill>
              </a:rPr>
              <a:t># of experiments </a:t>
            </a:r>
            <a:r>
              <a:rPr lang="en-US" sz="2800" b="1" dirty="0">
                <a:solidFill>
                  <a:srgbClr val="0070C0"/>
                </a:solidFill>
                <a:cs typeface="Arial" charset="0"/>
              </a:rPr>
              <a:t>≈ minimum possible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ISBRA 2012</a:t>
            </a:r>
            <a:endParaRPr lang="en-US"/>
          </a:p>
        </p:txBody>
      </p:sp>
      <p:sp>
        <p:nvSpPr>
          <p:cNvPr id="871426" name="Text Box 2"/>
          <p:cNvSpPr txBox="1">
            <a:spLocks noChangeArrowheads="1"/>
          </p:cNvSpPr>
          <p:nvPr/>
        </p:nvSpPr>
        <p:spPr bwMode="auto">
          <a:xfrm>
            <a:off x="258763" y="265113"/>
            <a:ext cx="3595687" cy="1006475"/>
          </a:xfrm>
          <a:prstGeom prst="rect">
            <a:avLst/>
          </a:prstGeom>
          <a:noFill/>
          <a:ln w="9525">
            <a:noFill/>
            <a:miter lim="800000"/>
            <a:headEnd/>
            <a:tailEnd/>
          </a:ln>
          <a:effectLst/>
        </p:spPr>
        <p:txBody>
          <a:bodyPr wrap="none">
            <a:spAutoFit/>
          </a:bodyPr>
          <a:lstStyle/>
          <a:p>
            <a:pPr algn="ctr" eaLnBrk="0" hangingPunct="0"/>
            <a:r>
              <a:rPr lang="en-US" sz="2000">
                <a:effectLst>
                  <a:outerShdw blurRad="38100" dist="38100" dir="2700000" algn="tl">
                    <a:srgbClr val="C0C0C0"/>
                  </a:outerShdw>
                </a:effectLst>
                <a:latin typeface="Comic Sans MS" pitchFamily="66" charset="0"/>
              </a:rPr>
              <a:t>Modular Response Analysis </a:t>
            </a:r>
          </a:p>
          <a:p>
            <a:pPr algn="ctr" eaLnBrk="0" hangingPunct="0"/>
            <a:r>
              <a:rPr lang="en-US" sz="2000">
                <a:effectLst>
                  <a:outerShdw blurRad="38100" dist="38100" dir="2700000" algn="tl">
                    <a:srgbClr val="C0C0C0"/>
                  </a:outerShdw>
                </a:effectLst>
                <a:latin typeface="Comic Sans MS" pitchFamily="66" charset="0"/>
              </a:rPr>
              <a:t>for</a:t>
            </a:r>
          </a:p>
          <a:p>
            <a:pPr algn="ctr" eaLnBrk="0" hangingPunct="0"/>
            <a:r>
              <a:rPr lang="en-US" sz="2000">
                <a:effectLst>
                  <a:outerShdw blurRad="38100" dist="38100" dir="2700000" algn="tl">
                    <a:srgbClr val="C0C0C0"/>
                  </a:outerShdw>
                </a:effectLst>
                <a:latin typeface="Comic Sans MS" pitchFamily="66" charset="0"/>
              </a:rPr>
              <a:t>Differential Equations model</a:t>
            </a:r>
          </a:p>
        </p:txBody>
      </p:sp>
      <p:sp>
        <p:nvSpPr>
          <p:cNvPr id="871427" name="Text Box 3"/>
          <p:cNvSpPr txBox="1">
            <a:spLocks noChangeArrowheads="1"/>
          </p:cNvSpPr>
          <p:nvPr/>
        </p:nvSpPr>
        <p:spPr bwMode="auto">
          <a:xfrm>
            <a:off x="5340350" y="358775"/>
            <a:ext cx="2909888" cy="946150"/>
          </a:xfrm>
          <a:prstGeom prst="rect">
            <a:avLst/>
          </a:prstGeom>
          <a:noFill/>
          <a:ln w="9525">
            <a:noFill/>
            <a:miter lim="800000"/>
            <a:headEnd/>
            <a:tailEnd/>
          </a:ln>
          <a:effectLst/>
        </p:spPr>
        <p:txBody>
          <a:bodyPr wrap="none">
            <a:spAutoFit/>
          </a:bodyPr>
          <a:lstStyle/>
          <a:p>
            <a:pPr algn="ctr" eaLnBrk="0" hangingPunct="0"/>
            <a:r>
              <a:rPr lang="en-US" sz="2800">
                <a:effectLst>
                  <a:outerShdw blurRad="38100" dist="38100" dir="2700000" algn="tl">
                    <a:srgbClr val="C0C0C0"/>
                  </a:outerShdw>
                </a:effectLst>
                <a:latin typeface="Comic Sans MS" pitchFamily="66" charset="0"/>
              </a:rPr>
              <a:t>Linear Algebraic</a:t>
            </a:r>
          </a:p>
          <a:p>
            <a:pPr algn="ctr" eaLnBrk="0" hangingPunct="0"/>
            <a:r>
              <a:rPr lang="en-US" sz="2800">
                <a:effectLst>
                  <a:outerShdw blurRad="38100" dist="38100" dir="2700000" algn="tl">
                    <a:srgbClr val="C0C0C0"/>
                  </a:outerShdw>
                </a:effectLst>
                <a:latin typeface="Comic Sans MS" pitchFamily="66" charset="0"/>
              </a:rPr>
              <a:t>formulation</a:t>
            </a:r>
          </a:p>
        </p:txBody>
      </p:sp>
      <p:sp>
        <p:nvSpPr>
          <p:cNvPr id="871428" name="Text Box 4"/>
          <p:cNvSpPr txBox="1">
            <a:spLocks noChangeArrowheads="1"/>
          </p:cNvSpPr>
          <p:nvPr/>
        </p:nvSpPr>
        <p:spPr bwMode="auto">
          <a:xfrm>
            <a:off x="5348288" y="2276475"/>
            <a:ext cx="2447925" cy="946150"/>
          </a:xfrm>
          <a:prstGeom prst="rect">
            <a:avLst/>
          </a:prstGeom>
          <a:noFill/>
          <a:ln w="9525">
            <a:noFill/>
            <a:miter lim="800000"/>
            <a:headEnd/>
            <a:tailEnd/>
          </a:ln>
          <a:effectLst/>
        </p:spPr>
        <p:txBody>
          <a:bodyPr wrap="none">
            <a:spAutoFit/>
          </a:bodyPr>
          <a:lstStyle/>
          <a:p>
            <a:pPr algn="ctr" eaLnBrk="0" hangingPunct="0"/>
            <a:r>
              <a:rPr lang="en-US" sz="2800">
                <a:effectLst>
                  <a:outerShdw blurRad="38100" dist="38100" dir="2700000" algn="tl">
                    <a:srgbClr val="C0C0C0"/>
                  </a:outerShdw>
                </a:effectLst>
                <a:latin typeface="Comic Sans MS" pitchFamily="66" charset="0"/>
              </a:rPr>
              <a:t>Combinatorial</a:t>
            </a:r>
          </a:p>
          <a:p>
            <a:pPr algn="ctr" eaLnBrk="0" hangingPunct="0"/>
            <a:r>
              <a:rPr lang="en-US" sz="2800">
                <a:effectLst>
                  <a:outerShdw blurRad="38100" dist="38100" dir="2700000" algn="tl">
                    <a:srgbClr val="C0C0C0"/>
                  </a:outerShdw>
                </a:effectLst>
                <a:latin typeface="Comic Sans MS" pitchFamily="66" charset="0"/>
              </a:rPr>
              <a:t>formulation</a:t>
            </a:r>
          </a:p>
        </p:txBody>
      </p:sp>
      <p:sp>
        <p:nvSpPr>
          <p:cNvPr id="871429" name="Text Box 5"/>
          <p:cNvSpPr txBox="1">
            <a:spLocks noChangeArrowheads="1"/>
          </p:cNvSpPr>
          <p:nvPr/>
        </p:nvSpPr>
        <p:spPr bwMode="auto">
          <a:xfrm>
            <a:off x="536575" y="2105025"/>
            <a:ext cx="2447925" cy="1373188"/>
          </a:xfrm>
          <a:prstGeom prst="rect">
            <a:avLst/>
          </a:prstGeom>
          <a:noFill/>
          <a:ln w="9525">
            <a:noFill/>
            <a:miter lim="800000"/>
            <a:headEnd/>
            <a:tailEnd/>
          </a:ln>
          <a:effectLst/>
        </p:spPr>
        <p:txBody>
          <a:bodyPr wrap="none">
            <a:spAutoFit/>
          </a:bodyPr>
          <a:lstStyle/>
          <a:p>
            <a:pPr algn="ctr" eaLnBrk="0" hangingPunct="0"/>
            <a:r>
              <a:rPr lang="en-US" sz="2800">
                <a:effectLst>
                  <a:outerShdw blurRad="38100" dist="38100" dir="2700000" algn="tl">
                    <a:srgbClr val="C0C0C0"/>
                  </a:outerShdw>
                </a:effectLst>
                <a:latin typeface="Comic Sans MS" pitchFamily="66" charset="0"/>
              </a:rPr>
              <a:t>Combinatorial</a:t>
            </a:r>
          </a:p>
          <a:p>
            <a:pPr algn="ctr" eaLnBrk="0" hangingPunct="0"/>
            <a:r>
              <a:rPr lang="en-US" sz="2800">
                <a:effectLst>
                  <a:outerShdw blurRad="38100" dist="38100" dir="2700000" algn="tl">
                    <a:srgbClr val="C0C0C0"/>
                  </a:outerShdw>
                </a:effectLst>
                <a:latin typeface="Comic Sans MS" pitchFamily="66" charset="0"/>
              </a:rPr>
              <a:t>Algorithms</a:t>
            </a:r>
          </a:p>
          <a:p>
            <a:pPr algn="ctr" eaLnBrk="0" hangingPunct="0"/>
            <a:r>
              <a:rPr lang="en-US" sz="2800">
                <a:effectLst>
                  <a:outerShdw blurRad="38100" dist="38100" dir="2700000" algn="tl">
                    <a:srgbClr val="C0C0C0"/>
                  </a:outerShdw>
                </a:effectLst>
                <a:latin typeface="Comic Sans MS" pitchFamily="66" charset="0"/>
              </a:rPr>
              <a:t>(randomized)</a:t>
            </a:r>
          </a:p>
        </p:txBody>
      </p:sp>
      <p:sp>
        <p:nvSpPr>
          <p:cNvPr id="871430" name="Text Box 6"/>
          <p:cNvSpPr txBox="1">
            <a:spLocks noChangeArrowheads="1"/>
          </p:cNvSpPr>
          <p:nvPr/>
        </p:nvSpPr>
        <p:spPr bwMode="auto">
          <a:xfrm>
            <a:off x="158750" y="4244975"/>
            <a:ext cx="3846513" cy="1187450"/>
          </a:xfrm>
          <a:prstGeom prst="rect">
            <a:avLst/>
          </a:prstGeom>
          <a:noFill/>
          <a:ln w="9525">
            <a:noFill/>
            <a:miter lim="800000"/>
            <a:headEnd/>
            <a:tailEnd/>
          </a:ln>
          <a:effectLst/>
        </p:spPr>
        <p:txBody>
          <a:bodyPr wrap="none">
            <a:spAutoFit/>
          </a:bodyPr>
          <a:lstStyle/>
          <a:p>
            <a:pPr algn="ctr" eaLnBrk="0" hangingPunct="0"/>
            <a:r>
              <a:rPr lang="en-US" sz="2400">
                <a:effectLst>
                  <a:outerShdw blurRad="38100" dist="38100" dir="2700000" algn="tl">
                    <a:srgbClr val="C0C0C0"/>
                  </a:outerShdw>
                </a:effectLst>
                <a:latin typeface="Comic Sans MS" pitchFamily="66" charset="0"/>
              </a:rPr>
              <a:t>Selection of</a:t>
            </a:r>
          </a:p>
          <a:p>
            <a:pPr algn="ctr" eaLnBrk="0" hangingPunct="0"/>
            <a:r>
              <a:rPr lang="en-US" sz="2400">
                <a:effectLst>
                  <a:outerShdw blurRad="38100" dist="38100" dir="2700000" algn="tl">
                    <a:srgbClr val="C0C0C0"/>
                  </a:outerShdw>
                </a:effectLst>
                <a:latin typeface="Comic Sans MS" pitchFamily="66" charset="0"/>
              </a:rPr>
              <a:t>appropriate</a:t>
            </a:r>
          </a:p>
          <a:p>
            <a:pPr algn="ctr" eaLnBrk="0" hangingPunct="0"/>
            <a:r>
              <a:rPr lang="en-US" sz="2400">
                <a:effectLst>
                  <a:outerShdw blurRad="38100" dist="38100" dir="2700000" algn="tl">
                    <a:srgbClr val="C0C0C0"/>
                  </a:outerShdw>
                </a:effectLst>
                <a:latin typeface="Comic Sans MS" pitchFamily="66" charset="0"/>
              </a:rPr>
              <a:t>perturbation experiments</a:t>
            </a:r>
          </a:p>
        </p:txBody>
      </p:sp>
      <p:sp>
        <p:nvSpPr>
          <p:cNvPr id="871431" name="Rectangle 7"/>
          <p:cNvSpPr>
            <a:spLocks noChangeArrowheads="1"/>
          </p:cNvSpPr>
          <p:nvPr/>
        </p:nvSpPr>
        <p:spPr bwMode="auto">
          <a:xfrm>
            <a:off x="163513" y="198438"/>
            <a:ext cx="3822700" cy="1350962"/>
          </a:xfrm>
          <a:prstGeom prst="rect">
            <a:avLst/>
          </a:prstGeom>
          <a:noFill/>
          <a:ln w="22225">
            <a:solidFill>
              <a:schemeClr val="folHlink"/>
            </a:solidFill>
            <a:miter lim="800000"/>
            <a:headEnd/>
            <a:tailEnd/>
          </a:ln>
          <a:effectLst/>
        </p:spPr>
        <p:txBody>
          <a:bodyPr wrap="none" anchor="ctr"/>
          <a:lstStyle/>
          <a:p>
            <a:endParaRPr lang="en-US"/>
          </a:p>
        </p:txBody>
      </p:sp>
      <p:sp>
        <p:nvSpPr>
          <p:cNvPr id="871432" name="Rectangle 8"/>
          <p:cNvSpPr>
            <a:spLocks noChangeArrowheads="1"/>
          </p:cNvSpPr>
          <p:nvPr/>
        </p:nvSpPr>
        <p:spPr bwMode="auto">
          <a:xfrm>
            <a:off x="4691063" y="195263"/>
            <a:ext cx="3822700" cy="1350962"/>
          </a:xfrm>
          <a:prstGeom prst="rect">
            <a:avLst/>
          </a:prstGeom>
          <a:noFill/>
          <a:ln w="22225">
            <a:solidFill>
              <a:schemeClr val="folHlink"/>
            </a:solidFill>
            <a:miter lim="800000"/>
            <a:headEnd/>
            <a:tailEnd/>
          </a:ln>
          <a:effectLst/>
        </p:spPr>
        <p:txBody>
          <a:bodyPr wrap="none" anchor="ctr"/>
          <a:lstStyle/>
          <a:p>
            <a:endParaRPr lang="en-US"/>
          </a:p>
        </p:txBody>
      </p:sp>
      <p:sp>
        <p:nvSpPr>
          <p:cNvPr id="871433" name="Rectangle 9"/>
          <p:cNvSpPr>
            <a:spLocks noChangeArrowheads="1"/>
          </p:cNvSpPr>
          <p:nvPr/>
        </p:nvSpPr>
        <p:spPr bwMode="auto">
          <a:xfrm>
            <a:off x="4665663" y="2112963"/>
            <a:ext cx="3822700" cy="1350962"/>
          </a:xfrm>
          <a:prstGeom prst="rect">
            <a:avLst/>
          </a:prstGeom>
          <a:noFill/>
          <a:ln w="22225">
            <a:solidFill>
              <a:schemeClr val="folHlink"/>
            </a:solidFill>
            <a:miter lim="800000"/>
            <a:headEnd/>
            <a:tailEnd/>
          </a:ln>
          <a:effectLst/>
        </p:spPr>
        <p:txBody>
          <a:bodyPr wrap="none" anchor="ctr"/>
          <a:lstStyle/>
          <a:p>
            <a:endParaRPr lang="en-US"/>
          </a:p>
        </p:txBody>
      </p:sp>
      <p:sp>
        <p:nvSpPr>
          <p:cNvPr id="871434" name="Rectangle 10"/>
          <p:cNvSpPr>
            <a:spLocks noChangeArrowheads="1"/>
          </p:cNvSpPr>
          <p:nvPr/>
        </p:nvSpPr>
        <p:spPr bwMode="auto">
          <a:xfrm>
            <a:off x="109538" y="2155825"/>
            <a:ext cx="3822700" cy="1350963"/>
          </a:xfrm>
          <a:prstGeom prst="rect">
            <a:avLst/>
          </a:prstGeom>
          <a:noFill/>
          <a:ln w="22225">
            <a:solidFill>
              <a:schemeClr val="folHlink"/>
            </a:solidFill>
            <a:miter lim="800000"/>
            <a:headEnd/>
            <a:tailEnd/>
          </a:ln>
          <a:effectLst/>
        </p:spPr>
        <p:txBody>
          <a:bodyPr wrap="none" anchor="ctr"/>
          <a:lstStyle/>
          <a:p>
            <a:endParaRPr lang="en-US"/>
          </a:p>
        </p:txBody>
      </p:sp>
      <p:sp>
        <p:nvSpPr>
          <p:cNvPr id="871435" name="Rectangle 11"/>
          <p:cNvSpPr>
            <a:spLocks noChangeArrowheads="1"/>
          </p:cNvSpPr>
          <p:nvPr/>
        </p:nvSpPr>
        <p:spPr bwMode="auto">
          <a:xfrm>
            <a:off x="119063" y="4244975"/>
            <a:ext cx="3856037" cy="1350963"/>
          </a:xfrm>
          <a:prstGeom prst="rect">
            <a:avLst/>
          </a:prstGeom>
          <a:noFill/>
          <a:ln w="22225">
            <a:solidFill>
              <a:schemeClr val="folHlink"/>
            </a:solidFill>
            <a:miter lim="800000"/>
            <a:headEnd/>
            <a:tailEnd/>
          </a:ln>
          <a:effectLst/>
        </p:spPr>
        <p:txBody>
          <a:bodyPr wrap="none" anchor="ctr"/>
          <a:lstStyle/>
          <a:p>
            <a:endParaRPr lang="en-US"/>
          </a:p>
        </p:txBody>
      </p:sp>
      <p:sp>
        <p:nvSpPr>
          <p:cNvPr id="871436" name="AutoShape 12"/>
          <p:cNvSpPr>
            <a:spLocks noChangeArrowheads="1"/>
          </p:cNvSpPr>
          <p:nvPr/>
        </p:nvSpPr>
        <p:spPr bwMode="auto">
          <a:xfrm>
            <a:off x="4011613" y="733425"/>
            <a:ext cx="682625" cy="312738"/>
          </a:xfrm>
          <a:prstGeom prst="rightArrow">
            <a:avLst>
              <a:gd name="adj1" fmla="val 50000"/>
              <a:gd name="adj2" fmla="val 54568"/>
            </a:avLst>
          </a:prstGeom>
          <a:solidFill>
            <a:schemeClr val="accent1"/>
          </a:solidFill>
          <a:ln w="9525">
            <a:solidFill>
              <a:schemeClr val="tx1"/>
            </a:solidFill>
            <a:miter lim="800000"/>
            <a:headEnd/>
            <a:tailEnd/>
          </a:ln>
          <a:effectLst/>
        </p:spPr>
        <p:txBody>
          <a:bodyPr wrap="none" anchor="ctr"/>
          <a:lstStyle/>
          <a:p>
            <a:endParaRPr lang="en-US"/>
          </a:p>
        </p:txBody>
      </p:sp>
      <p:sp>
        <p:nvSpPr>
          <p:cNvPr id="871437" name="AutoShape 13"/>
          <p:cNvSpPr>
            <a:spLocks noChangeArrowheads="1"/>
          </p:cNvSpPr>
          <p:nvPr/>
        </p:nvSpPr>
        <p:spPr bwMode="auto">
          <a:xfrm rot="10800000" flipV="1">
            <a:off x="3941763" y="2616200"/>
            <a:ext cx="708025" cy="312738"/>
          </a:xfrm>
          <a:prstGeom prst="rightArrow">
            <a:avLst>
              <a:gd name="adj1" fmla="val 50000"/>
              <a:gd name="adj2" fmla="val 56599"/>
            </a:avLst>
          </a:prstGeom>
          <a:solidFill>
            <a:schemeClr val="accent1"/>
          </a:solidFill>
          <a:ln w="9525">
            <a:solidFill>
              <a:schemeClr val="tx1"/>
            </a:solidFill>
            <a:miter lim="800000"/>
            <a:headEnd/>
            <a:tailEnd/>
          </a:ln>
          <a:effectLst/>
        </p:spPr>
        <p:txBody>
          <a:bodyPr wrap="none" anchor="ctr"/>
          <a:lstStyle/>
          <a:p>
            <a:endParaRPr lang="en-US"/>
          </a:p>
        </p:txBody>
      </p:sp>
      <p:sp>
        <p:nvSpPr>
          <p:cNvPr id="871438" name="AutoShape 14"/>
          <p:cNvSpPr>
            <a:spLocks noChangeArrowheads="1"/>
          </p:cNvSpPr>
          <p:nvPr/>
        </p:nvSpPr>
        <p:spPr bwMode="auto">
          <a:xfrm>
            <a:off x="6426200" y="1549400"/>
            <a:ext cx="377825" cy="558800"/>
          </a:xfrm>
          <a:prstGeom prst="downArrow">
            <a:avLst>
              <a:gd name="adj1" fmla="val 50000"/>
              <a:gd name="adj2" fmla="val 36975"/>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871439" name="AutoShape 15"/>
          <p:cNvSpPr>
            <a:spLocks noChangeArrowheads="1"/>
          </p:cNvSpPr>
          <p:nvPr/>
        </p:nvSpPr>
        <p:spPr bwMode="auto">
          <a:xfrm>
            <a:off x="1766888" y="3516313"/>
            <a:ext cx="377825" cy="722312"/>
          </a:xfrm>
          <a:prstGeom prst="downArrow">
            <a:avLst>
              <a:gd name="adj1" fmla="val 50000"/>
              <a:gd name="adj2" fmla="val 47794"/>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871440" name="Text Box 16"/>
          <p:cNvSpPr txBox="1">
            <a:spLocks noChangeArrowheads="1"/>
          </p:cNvSpPr>
          <p:nvPr/>
        </p:nvSpPr>
        <p:spPr bwMode="auto">
          <a:xfrm>
            <a:off x="5546725" y="5103813"/>
            <a:ext cx="3087688" cy="366712"/>
          </a:xfrm>
          <a:prstGeom prst="rect">
            <a:avLst/>
          </a:prstGeom>
          <a:noFill/>
          <a:ln w="9525">
            <a:noFill/>
            <a:miter lim="800000"/>
            <a:headEnd/>
            <a:tailEnd/>
          </a:ln>
          <a:effectLst/>
        </p:spPr>
        <p:txBody>
          <a:bodyPr wrap="none">
            <a:spAutoFit/>
          </a:bodyPr>
          <a:lstStyle/>
          <a:p>
            <a:r>
              <a:rPr lang="en-US" b="1">
                <a:latin typeface="Tahoma" pitchFamily="34" charset="0"/>
              </a:rPr>
              <a:t>Overall high-level picture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81666" name="Rectangle 2"/>
          <p:cNvSpPr>
            <a:spLocks noGrp="1" noChangeArrowheads="1"/>
          </p:cNvSpPr>
          <p:nvPr>
            <p:ph type="body" idx="1"/>
          </p:nvPr>
        </p:nvSpPr>
        <p:spPr>
          <a:xfrm>
            <a:off x="366713" y="319088"/>
            <a:ext cx="8229600" cy="5891212"/>
          </a:xfrm>
        </p:spPr>
        <p:txBody>
          <a:bodyPr/>
          <a:lstStyle/>
          <a:p>
            <a:pPr algn="ctr">
              <a:buFontTx/>
              <a:buNone/>
            </a:pPr>
            <a:r>
              <a:rPr lang="en-US" sz="2800" b="1" dirty="0" smtClean="0"/>
              <a:t>Experimental </a:t>
            </a:r>
            <a:r>
              <a:rPr lang="en-US" sz="2800" b="1" dirty="0"/>
              <a:t>validation </a:t>
            </a:r>
            <a:r>
              <a:rPr lang="en-US" sz="2800" b="1" dirty="0" smtClean="0"/>
              <a:t>of MRA Method</a:t>
            </a:r>
            <a:endParaRPr lang="en-US" sz="1800" dirty="0" smtClean="0"/>
          </a:p>
          <a:p>
            <a:pPr>
              <a:buFontTx/>
              <a:buNone/>
            </a:pPr>
            <a:r>
              <a:rPr lang="en-US" sz="1800" dirty="0" smtClean="0"/>
              <a:t>See the paper: </a:t>
            </a:r>
          </a:p>
          <a:p>
            <a:pPr>
              <a:buFontTx/>
              <a:buNone/>
            </a:pPr>
            <a:endParaRPr lang="en-US" sz="1800" dirty="0" smtClean="0"/>
          </a:p>
          <a:p>
            <a:pPr>
              <a:buFontTx/>
              <a:buNone/>
            </a:pPr>
            <a:r>
              <a:rPr lang="en-US" sz="1800" dirty="0" smtClean="0"/>
              <a:t>S. D. M. Santos, P. J. </a:t>
            </a:r>
            <a:r>
              <a:rPr lang="en-US" sz="1800" dirty="0" err="1" smtClean="0"/>
              <a:t>Verveer</a:t>
            </a:r>
            <a:r>
              <a:rPr lang="en-US" sz="1800" dirty="0" smtClean="0"/>
              <a:t>, P. I. H. </a:t>
            </a:r>
            <a:r>
              <a:rPr lang="en-US" sz="1800" dirty="0" err="1" smtClean="0"/>
              <a:t>Bastiaens</a:t>
            </a:r>
            <a:r>
              <a:rPr lang="en-US" sz="1800" dirty="0" smtClean="0"/>
              <a:t>, </a:t>
            </a:r>
            <a:endParaRPr lang="en-US" sz="1800" dirty="0"/>
          </a:p>
          <a:p>
            <a:pPr>
              <a:buFontTx/>
              <a:buNone/>
            </a:pPr>
            <a:r>
              <a:rPr lang="en-US" sz="2000" i="1" dirty="0"/>
              <a:t>Growth factor-induced MAPK network topology shapes </a:t>
            </a:r>
            <a:r>
              <a:rPr lang="en-US" sz="2000" i="1" dirty="0" err="1"/>
              <a:t>Erk</a:t>
            </a:r>
            <a:r>
              <a:rPr lang="en-US" sz="2000" i="1" dirty="0"/>
              <a:t> response determining PC-12 cell </a:t>
            </a:r>
            <a:r>
              <a:rPr lang="en-US" sz="2000" i="1" dirty="0" smtClean="0"/>
              <a:t>fate</a:t>
            </a:r>
            <a:endParaRPr lang="en-US" sz="1600" i="1" dirty="0"/>
          </a:p>
          <a:p>
            <a:pPr>
              <a:buFontTx/>
              <a:buNone/>
            </a:pPr>
            <a:r>
              <a:rPr lang="en-US" sz="1600" b="1" dirty="0" smtClean="0"/>
              <a:t>Nature </a:t>
            </a:r>
            <a:r>
              <a:rPr lang="en-US" sz="1600" b="1" dirty="0"/>
              <a:t>Cell </a:t>
            </a:r>
            <a:r>
              <a:rPr lang="en-US" sz="1600" b="1" dirty="0" smtClean="0"/>
              <a:t>Biology </a:t>
            </a:r>
            <a:r>
              <a:rPr lang="en-US" sz="1600" dirty="0"/>
              <a:t>9, 324 - 330 </a:t>
            </a:r>
            <a:r>
              <a:rPr lang="en-US" sz="1600" b="1" dirty="0"/>
              <a:t>(2007)</a:t>
            </a:r>
            <a:r>
              <a:rPr lang="en-US" b="1" dirty="0"/>
              <a:t> </a:t>
            </a:r>
            <a:endParaRPr lang="en-US" b="1" dirty="0" smtClean="0"/>
          </a:p>
          <a:p>
            <a:pPr>
              <a:buFontTx/>
              <a:buNone/>
            </a:pPr>
            <a:endParaRPr lang="en-US" dirty="0" smtClean="0"/>
          </a:p>
          <a:p>
            <a:r>
              <a:rPr lang="en-US" sz="2000" b="1" dirty="0" smtClean="0">
                <a:solidFill>
                  <a:srgbClr val="FF0000"/>
                </a:solidFill>
              </a:rPr>
              <a:t>MAPK pathway involving proteins </a:t>
            </a:r>
            <a:r>
              <a:rPr lang="en-US" sz="2000" b="1" dirty="0" err="1" smtClean="0">
                <a:solidFill>
                  <a:srgbClr val="002060"/>
                </a:solidFill>
              </a:rPr>
              <a:t>Raf</a:t>
            </a:r>
            <a:r>
              <a:rPr lang="en-US" sz="2000" b="1" dirty="0" smtClean="0">
                <a:solidFill>
                  <a:srgbClr val="002060"/>
                </a:solidFill>
              </a:rPr>
              <a:t>,</a:t>
            </a:r>
            <a:r>
              <a:rPr lang="en-US" sz="2000" b="1" dirty="0" smtClean="0">
                <a:solidFill>
                  <a:srgbClr val="FF0000"/>
                </a:solidFill>
              </a:rPr>
              <a:t> </a:t>
            </a:r>
            <a:r>
              <a:rPr lang="en-US" sz="2000" b="1" dirty="0" err="1" smtClean="0">
                <a:solidFill>
                  <a:srgbClr val="002060"/>
                </a:solidFill>
              </a:rPr>
              <a:t>Mek</a:t>
            </a:r>
            <a:r>
              <a:rPr lang="en-US" sz="2000" b="1" dirty="0" smtClean="0">
                <a:solidFill>
                  <a:srgbClr val="FF0000"/>
                </a:solidFill>
              </a:rPr>
              <a:t> and </a:t>
            </a:r>
            <a:r>
              <a:rPr lang="en-US" sz="2000" b="1" dirty="0" err="1" smtClean="0">
                <a:solidFill>
                  <a:srgbClr val="002060"/>
                </a:solidFill>
              </a:rPr>
              <a:t>Erk</a:t>
            </a:r>
            <a:r>
              <a:rPr lang="en-US" sz="2000" b="1" dirty="0" smtClean="0">
                <a:solidFill>
                  <a:srgbClr val="FF0000"/>
                </a:solidFill>
              </a:rPr>
              <a:t> is activated through receptor tyrosine </a:t>
            </a:r>
            <a:r>
              <a:rPr lang="en-US" sz="2000" b="1" dirty="0" err="1" smtClean="0">
                <a:solidFill>
                  <a:srgbClr val="FF0000"/>
                </a:solidFill>
              </a:rPr>
              <a:t>kinases</a:t>
            </a:r>
            <a:r>
              <a:rPr lang="en-US" sz="2000" b="1" dirty="0" smtClean="0">
                <a:solidFill>
                  <a:srgbClr val="FF0000"/>
                </a:solidFill>
              </a:rPr>
              <a:t> </a:t>
            </a:r>
            <a:r>
              <a:rPr lang="en-US" sz="2000" b="1" dirty="0" err="1" smtClean="0">
                <a:solidFill>
                  <a:srgbClr val="FF0000"/>
                </a:solidFill>
              </a:rPr>
              <a:t>TrkA</a:t>
            </a:r>
            <a:r>
              <a:rPr lang="en-US" sz="2000" b="1" dirty="0" smtClean="0">
                <a:solidFill>
                  <a:srgbClr val="FF0000"/>
                </a:solidFill>
              </a:rPr>
              <a:t> and epidermal growth factor receptor (</a:t>
            </a:r>
            <a:r>
              <a:rPr lang="en-US" sz="2000" b="1" dirty="0" smtClean="0">
                <a:solidFill>
                  <a:srgbClr val="00B0F0"/>
                </a:solidFill>
              </a:rPr>
              <a:t>EGFR)</a:t>
            </a:r>
            <a:r>
              <a:rPr lang="en-US" sz="2000" b="1" dirty="0" smtClean="0">
                <a:solidFill>
                  <a:srgbClr val="FF0000"/>
                </a:solidFill>
              </a:rPr>
              <a:t> by two different stimuli, </a:t>
            </a:r>
            <a:r>
              <a:rPr lang="en-US" sz="2000" b="1" dirty="0" smtClean="0">
                <a:solidFill>
                  <a:srgbClr val="00B0F0"/>
                </a:solidFill>
              </a:rPr>
              <a:t>NGF</a:t>
            </a:r>
            <a:r>
              <a:rPr lang="en-US" sz="2000" b="1" dirty="0" smtClean="0">
                <a:solidFill>
                  <a:srgbClr val="FF0000"/>
                </a:solidFill>
              </a:rPr>
              <a:t> (neuronal-) or </a:t>
            </a:r>
            <a:r>
              <a:rPr lang="en-US" sz="2000" b="1" dirty="0" smtClean="0">
                <a:solidFill>
                  <a:srgbClr val="00B0F0"/>
                </a:solidFill>
              </a:rPr>
              <a:t>EGF</a:t>
            </a:r>
            <a:r>
              <a:rPr lang="en-US" sz="2000" b="1" dirty="0" smtClean="0">
                <a:solidFill>
                  <a:srgbClr val="FF0000"/>
                </a:solidFill>
              </a:rPr>
              <a:t> (epidermal growth factor)</a:t>
            </a:r>
          </a:p>
          <a:p>
            <a:pPr>
              <a:buFontTx/>
              <a:buNone/>
            </a:pPr>
            <a:endParaRPr lang="en-US" sz="2000" b="1" dirty="0" smtClean="0">
              <a:solidFill>
                <a:srgbClr val="FF0000"/>
              </a:solidFill>
            </a:endParaRPr>
          </a:p>
          <a:p>
            <a:r>
              <a:rPr lang="en-US" sz="2000" b="1" dirty="0" smtClean="0">
                <a:solidFill>
                  <a:srgbClr val="FF0000"/>
                </a:solidFill>
              </a:rPr>
              <a:t> MRA method was applied to determine the MAPK network architecture in the context of NGF and EGF stimulations</a:t>
            </a:r>
          </a:p>
          <a:p>
            <a:pPr>
              <a:buFontTx/>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ctrTitle"/>
          </p:nvPr>
        </p:nvSpPr>
        <p:spPr bwMode="auto">
          <a:xfrm>
            <a:off x="203200" y="2646363"/>
            <a:ext cx="8681156" cy="1470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200" b="1" dirty="0">
                <a:solidFill>
                  <a:schemeClr val="accent2"/>
                </a:solidFill>
                <a:latin typeface="Arial" pitchFamily="34" charset="0"/>
                <a:cs typeface="Arial" pitchFamily="34" charset="0"/>
              </a:rPr>
              <a:t>Reverse Engineering of Networks Via  </a:t>
            </a:r>
            <a:r>
              <a:rPr lang="en-US" sz="3200" b="1" dirty="0" smtClean="0">
                <a:solidFill>
                  <a:schemeClr val="accent2"/>
                </a:solidFill>
                <a:latin typeface="Arial" pitchFamily="34" charset="0"/>
                <a:cs typeface="Arial" pitchFamily="34" charset="0"/>
              </a:rPr>
              <a:t>Hitting-set based (combinatorial) </a:t>
            </a:r>
            <a:r>
              <a:rPr lang="en-US" sz="3200" b="1" dirty="0">
                <a:solidFill>
                  <a:schemeClr val="accent2"/>
                </a:solidFill>
                <a:latin typeface="Arial" pitchFamily="34" charset="0"/>
                <a:cs typeface="Arial" pitchFamily="34" charset="0"/>
              </a:rPr>
              <a:t>Method</a:t>
            </a:r>
            <a:r>
              <a:rPr lang="en-US" sz="48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ISBRA 2012</a:t>
            </a:r>
            <a:endParaRPr lang="en-US"/>
          </a:p>
        </p:txBody>
      </p:sp>
      <p:sp>
        <p:nvSpPr>
          <p:cNvPr id="6" name="Cloud 5"/>
          <p:cNvSpPr/>
          <p:nvPr/>
        </p:nvSpPr>
        <p:spPr>
          <a:xfrm>
            <a:off x="553156" y="835378"/>
            <a:ext cx="2799645" cy="242711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7332" y="1411110"/>
            <a:ext cx="2700897" cy="1015663"/>
          </a:xfrm>
          <a:prstGeom prst="rect">
            <a:avLst/>
          </a:prstGeom>
          <a:noFill/>
        </p:spPr>
        <p:txBody>
          <a:bodyPr wrap="square" rtlCol="0">
            <a:spAutoFit/>
          </a:bodyPr>
          <a:lstStyle/>
          <a:p>
            <a:pPr algn="ctr"/>
            <a:r>
              <a:rPr lang="en-US" sz="2000" b="1" dirty="0" smtClean="0">
                <a:solidFill>
                  <a:srgbClr val="FF0000"/>
                </a:solidFill>
              </a:rPr>
              <a:t>steady state profiles of</a:t>
            </a:r>
          </a:p>
          <a:p>
            <a:pPr algn="ctr"/>
            <a:r>
              <a:rPr lang="en-US" sz="2000" b="1" dirty="0" smtClean="0">
                <a:solidFill>
                  <a:srgbClr val="FF0000"/>
                </a:solidFill>
              </a:rPr>
              <a:t> perturbations </a:t>
            </a:r>
          </a:p>
          <a:p>
            <a:pPr algn="ctr"/>
            <a:r>
              <a:rPr lang="en-US" sz="2000" b="1" dirty="0" smtClean="0">
                <a:solidFill>
                  <a:srgbClr val="FF0000"/>
                </a:solidFill>
              </a:rPr>
              <a:t>of the network</a:t>
            </a:r>
            <a:endParaRPr lang="en-US" sz="2000" b="1" dirty="0">
              <a:solidFill>
                <a:srgbClr val="FF0000"/>
              </a:solidFill>
            </a:endParaRPr>
          </a:p>
        </p:txBody>
      </p:sp>
      <p:sp>
        <p:nvSpPr>
          <p:cNvPr id="9" name="Right Arrow 8"/>
          <p:cNvSpPr/>
          <p:nvPr/>
        </p:nvSpPr>
        <p:spPr>
          <a:xfrm>
            <a:off x="3601156" y="1354667"/>
            <a:ext cx="2122311" cy="135467"/>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72089" y="948267"/>
            <a:ext cx="1223412" cy="369332"/>
          </a:xfrm>
          <a:prstGeom prst="rect">
            <a:avLst/>
          </a:prstGeom>
          <a:noFill/>
        </p:spPr>
        <p:txBody>
          <a:bodyPr wrap="none" rtlCol="0">
            <a:spAutoFit/>
          </a:bodyPr>
          <a:lstStyle/>
          <a:p>
            <a:r>
              <a:rPr lang="en-US" b="1" dirty="0" smtClean="0"/>
              <a:t>hitting set </a:t>
            </a:r>
          </a:p>
        </p:txBody>
      </p:sp>
      <p:sp>
        <p:nvSpPr>
          <p:cNvPr id="11" name="TextBox 10"/>
          <p:cNvSpPr txBox="1"/>
          <p:nvPr/>
        </p:nvSpPr>
        <p:spPr>
          <a:xfrm>
            <a:off x="2968978" y="2415822"/>
            <a:ext cx="1491306" cy="707886"/>
          </a:xfrm>
          <a:prstGeom prst="rect">
            <a:avLst/>
          </a:prstGeom>
          <a:noFill/>
        </p:spPr>
        <p:txBody>
          <a:bodyPr wrap="none" rtlCol="0">
            <a:spAutoFit/>
          </a:bodyPr>
          <a:lstStyle/>
          <a:p>
            <a:pPr algn="ctr"/>
            <a:r>
              <a:rPr lang="en-US" sz="2000" b="1" dirty="0" smtClean="0">
                <a:solidFill>
                  <a:srgbClr val="FF0000"/>
                </a:solidFill>
              </a:rPr>
              <a:t>introduce</a:t>
            </a:r>
          </a:p>
          <a:p>
            <a:pPr algn="ctr"/>
            <a:r>
              <a:rPr lang="en-US" sz="2000" b="1" dirty="0" smtClean="0">
                <a:solidFill>
                  <a:srgbClr val="FF0000"/>
                </a:solidFill>
              </a:rPr>
              <a:t>redundancy</a:t>
            </a:r>
            <a:endParaRPr lang="en-US" sz="2000" b="1" dirty="0">
              <a:solidFill>
                <a:srgbClr val="FF0000"/>
              </a:solidFill>
            </a:endParaRPr>
          </a:p>
        </p:txBody>
      </p:sp>
      <p:sp>
        <p:nvSpPr>
          <p:cNvPr id="12" name="Right Arrow 11"/>
          <p:cNvSpPr/>
          <p:nvPr/>
        </p:nvSpPr>
        <p:spPr>
          <a:xfrm rot="18632633">
            <a:off x="4114869" y="1870649"/>
            <a:ext cx="1562467" cy="58170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97753" y="2302934"/>
            <a:ext cx="1768434" cy="369332"/>
          </a:xfrm>
          <a:prstGeom prst="rect">
            <a:avLst/>
          </a:prstGeom>
          <a:noFill/>
        </p:spPr>
        <p:txBody>
          <a:bodyPr wrap="none" rtlCol="0">
            <a:spAutoFit/>
          </a:bodyPr>
          <a:lstStyle/>
          <a:p>
            <a:pPr algn="ctr"/>
            <a:r>
              <a:rPr lang="en-US" b="1" dirty="0" smtClean="0">
                <a:solidFill>
                  <a:srgbClr val="FF0000"/>
                </a:solidFill>
              </a:rPr>
              <a:t>multi-hitting set</a:t>
            </a:r>
          </a:p>
        </p:txBody>
      </p:sp>
      <p:sp>
        <p:nvSpPr>
          <p:cNvPr id="14" name="Cloud 13"/>
          <p:cNvSpPr/>
          <p:nvPr/>
        </p:nvSpPr>
        <p:spPr>
          <a:xfrm>
            <a:off x="874890" y="3730978"/>
            <a:ext cx="4171243" cy="242711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12402" y="4447822"/>
            <a:ext cx="3630161" cy="923330"/>
          </a:xfrm>
          <a:prstGeom prst="rect">
            <a:avLst/>
          </a:prstGeom>
          <a:noFill/>
        </p:spPr>
        <p:txBody>
          <a:bodyPr wrap="none" rtlCol="0">
            <a:spAutoFit/>
          </a:bodyPr>
          <a:lstStyle/>
          <a:p>
            <a:pPr algn="ctr"/>
            <a:r>
              <a:rPr lang="en-US" b="1" dirty="0" smtClean="0">
                <a:solidFill>
                  <a:srgbClr val="002060"/>
                </a:solidFill>
              </a:rPr>
              <a:t>expression data representing </a:t>
            </a:r>
          </a:p>
          <a:p>
            <a:pPr algn="ctr"/>
            <a:r>
              <a:rPr lang="en-US" b="1" dirty="0" smtClean="0">
                <a:solidFill>
                  <a:srgbClr val="002060"/>
                </a:solidFill>
              </a:rPr>
              <a:t>state transition measurement </a:t>
            </a:r>
          </a:p>
          <a:p>
            <a:pPr algn="ctr"/>
            <a:r>
              <a:rPr lang="en-US" b="1" dirty="0" smtClean="0">
                <a:solidFill>
                  <a:srgbClr val="002060"/>
                </a:solidFill>
              </a:rPr>
              <a:t>for </a:t>
            </a:r>
            <a:r>
              <a:rPr lang="en-US" b="1" dirty="0" err="1" smtClean="0">
                <a:solidFill>
                  <a:srgbClr val="002060"/>
                </a:solidFill>
              </a:rPr>
              <a:t>wildtype</a:t>
            </a:r>
            <a:r>
              <a:rPr lang="en-US" b="1" dirty="0" smtClean="0">
                <a:solidFill>
                  <a:srgbClr val="002060"/>
                </a:solidFill>
              </a:rPr>
              <a:t> and perturbation data</a:t>
            </a:r>
            <a:endParaRPr lang="en-US" b="1" dirty="0">
              <a:solidFill>
                <a:srgbClr val="002060"/>
              </a:solidFill>
            </a:endParaRPr>
          </a:p>
        </p:txBody>
      </p:sp>
      <p:sp>
        <p:nvSpPr>
          <p:cNvPr id="16" name="TextBox 15"/>
          <p:cNvSpPr txBox="1"/>
          <p:nvPr/>
        </p:nvSpPr>
        <p:spPr>
          <a:xfrm>
            <a:off x="6959290" y="3849511"/>
            <a:ext cx="1777090" cy="923330"/>
          </a:xfrm>
          <a:prstGeom prst="rect">
            <a:avLst/>
          </a:prstGeom>
          <a:noFill/>
        </p:spPr>
        <p:txBody>
          <a:bodyPr wrap="none" rtlCol="0">
            <a:spAutoFit/>
          </a:bodyPr>
          <a:lstStyle/>
          <a:p>
            <a:pPr algn="ctr"/>
            <a:r>
              <a:rPr lang="en-US" b="1" dirty="0" smtClean="0">
                <a:solidFill>
                  <a:srgbClr val="002060"/>
                </a:solidFill>
              </a:rPr>
              <a:t>topology of </a:t>
            </a:r>
          </a:p>
          <a:p>
            <a:pPr algn="ctr"/>
            <a:r>
              <a:rPr lang="en-US" b="1" dirty="0" smtClean="0">
                <a:solidFill>
                  <a:srgbClr val="002060"/>
                </a:solidFill>
              </a:rPr>
              <a:t>interconnection </a:t>
            </a:r>
          </a:p>
          <a:p>
            <a:pPr algn="ctr"/>
            <a:r>
              <a:rPr lang="en-US" b="1" dirty="0" smtClean="0">
                <a:solidFill>
                  <a:srgbClr val="002060"/>
                </a:solidFill>
              </a:rPr>
              <a:t>network </a:t>
            </a:r>
            <a:endParaRPr lang="en-US" b="1" dirty="0">
              <a:solidFill>
                <a:srgbClr val="002060"/>
              </a:solidFill>
            </a:endParaRPr>
          </a:p>
        </p:txBody>
      </p:sp>
      <p:sp>
        <p:nvSpPr>
          <p:cNvPr id="17" name="Right Arrow 16"/>
          <p:cNvSpPr/>
          <p:nvPr/>
        </p:nvSpPr>
        <p:spPr>
          <a:xfrm>
            <a:off x="5187245" y="4295423"/>
            <a:ext cx="1766711" cy="152400"/>
          </a:xfrm>
          <a:prstGeom prst="rightArrow">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13022" y="3866444"/>
            <a:ext cx="1223412" cy="369332"/>
          </a:xfrm>
          <a:prstGeom prst="rect">
            <a:avLst/>
          </a:prstGeom>
          <a:noFill/>
        </p:spPr>
        <p:txBody>
          <a:bodyPr wrap="none" rtlCol="0">
            <a:spAutoFit/>
          </a:bodyPr>
          <a:lstStyle/>
          <a:p>
            <a:r>
              <a:rPr lang="en-US" b="1" dirty="0" smtClean="0"/>
              <a:t>hitting set </a:t>
            </a:r>
          </a:p>
        </p:txBody>
      </p:sp>
      <p:sp>
        <p:nvSpPr>
          <p:cNvPr id="19" name="Right Arrow 18"/>
          <p:cNvSpPr/>
          <p:nvPr/>
        </p:nvSpPr>
        <p:spPr>
          <a:xfrm rot="18131962">
            <a:off x="5421594" y="4789188"/>
            <a:ext cx="1079135" cy="41768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55067" y="5367867"/>
            <a:ext cx="1491306" cy="707886"/>
          </a:xfrm>
          <a:prstGeom prst="rect">
            <a:avLst/>
          </a:prstGeom>
          <a:noFill/>
        </p:spPr>
        <p:txBody>
          <a:bodyPr wrap="none" rtlCol="0">
            <a:spAutoFit/>
          </a:bodyPr>
          <a:lstStyle/>
          <a:p>
            <a:pPr algn="ctr"/>
            <a:r>
              <a:rPr lang="en-US" sz="2000" b="1" dirty="0" smtClean="0">
                <a:solidFill>
                  <a:srgbClr val="FF0000"/>
                </a:solidFill>
              </a:rPr>
              <a:t>introduce</a:t>
            </a:r>
          </a:p>
          <a:p>
            <a:pPr algn="ctr"/>
            <a:r>
              <a:rPr lang="en-US" sz="2000" b="1" dirty="0" smtClean="0">
                <a:solidFill>
                  <a:srgbClr val="FF0000"/>
                </a:solidFill>
              </a:rPr>
              <a:t>redundancy</a:t>
            </a:r>
            <a:endParaRPr lang="en-US" sz="2000" b="1" dirty="0">
              <a:solidFill>
                <a:srgbClr val="FF0000"/>
              </a:solidFill>
            </a:endParaRPr>
          </a:p>
        </p:txBody>
      </p:sp>
      <p:sp>
        <p:nvSpPr>
          <p:cNvPr id="22" name="TextBox 21"/>
          <p:cNvSpPr txBox="1"/>
          <p:nvPr/>
        </p:nvSpPr>
        <p:spPr>
          <a:xfrm>
            <a:off x="6020997" y="4893733"/>
            <a:ext cx="1768434" cy="369332"/>
          </a:xfrm>
          <a:prstGeom prst="rect">
            <a:avLst/>
          </a:prstGeom>
          <a:noFill/>
        </p:spPr>
        <p:txBody>
          <a:bodyPr wrap="none" rtlCol="0">
            <a:spAutoFit/>
          </a:bodyPr>
          <a:lstStyle/>
          <a:p>
            <a:pPr algn="ctr"/>
            <a:r>
              <a:rPr lang="en-US" b="1" dirty="0" smtClean="0">
                <a:solidFill>
                  <a:srgbClr val="FF0000"/>
                </a:solidFill>
              </a:rPr>
              <a:t>multi-hitting set</a:t>
            </a:r>
          </a:p>
        </p:txBody>
      </p:sp>
      <p:sp>
        <p:nvSpPr>
          <p:cNvPr id="26" name="TextBox 25"/>
          <p:cNvSpPr txBox="1"/>
          <p:nvPr/>
        </p:nvSpPr>
        <p:spPr>
          <a:xfrm>
            <a:off x="790222" y="259645"/>
            <a:ext cx="7631289" cy="523220"/>
          </a:xfrm>
          <a:prstGeom prst="rect">
            <a:avLst/>
          </a:prstGeom>
          <a:noFill/>
        </p:spPr>
        <p:txBody>
          <a:bodyPr wrap="square" rtlCol="0">
            <a:spAutoFit/>
          </a:bodyPr>
          <a:lstStyle/>
          <a:p>
            <a:pPr algn="ctr"/>
            <a:r>
              <a:rPr lang="en-US" sz="2800" b="1" dirty="0" smtClean="0"/>
              <a:t>“Hitting set” based combinatorial approaches</a:t>
            </a:r>
            <a:endParaRPr lang="en-US" sz="2800" b="1" dirty="0"/>
          </a:p>
        </p:txBody>
      </p:sp>
      <p:sp>
        <p:nvSpPr>
          <p:cNvPr id="27" name="TextBox 26"/>
          <p:cNvSpPr txBox="1"/>
          <p:nvPr/>
        </p:nvSpPr>
        <p:spPr>
          <a:xfrm>
            <a:off x="5802179" y="908755"/>
            <a:ext cx="1777090" cy="923330"/>
          </a:xfrm>
          <a:prstGeom prst="rect">
            <a:avLst/>
          </a:prstGeom>
          <a:noFill/>
        </p:spPr>
        <p:txBody>
          <a:bodyPr wrap="none" rtlCol="0">
            <a:spAutoFit/>
          </a:bodyPr>
          <a:lstStyle/>
          <a:p>
            <a:pPr algn="ctr"/>
            <a:r>
              <a:rPr lang="en-US" b="1" dirty="0" smtClean="0">
                <a:solidFill>
                  <a:srgbClr val="002060"/>
                </a:solidFill>
              </a:rPr>
              <a:t>topology of </a:t>
            </a:r>
          </a:p>
          <a:p>
            <a:pPr algn="ctr"/>
            <a:r>
              <a:rPr lang="en-US" b="1" dirty="0" smtClean="0">
                <a:solidFill>
                  <a:srgbClr val="002060"/>
                </a:solidFill>
              </a:rPr>
              <a:t>interconnection </a:t>
            </a:r>
          </a:p>
          <a:p>
            <a:pPr algn="ctr"/>
            <a:r>
              <a:rPr lang="en-US" b="1" dirty="0" smtClean="0">
                <a:solidFill>
                  <a:srgbClr val="002060"/>
                </a:solidFill>
              </a:rPr>
              <a:t>network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65200" y="443089"/>
            <a:ext cx="7313613" cy="584200"/>
          </a:xfrm>
        </p:spPr>
        <p:txBody>
          <a:bodyPr/>
          <a:lstStyle/>
          <a:p>
            <a:r>
              <a:rPr lang="en-US" sz="2800" b="1" dirty="0" smtClean="0">
                <a:solidFill>
                  <a:srgbClr val="C00000"/>
                </a:solidFill>
                <a:latin typeface="+mn-lt"/>
              </a:rPr>
              <a:t>Cellular Networks</a:t>
            </a:r>
            <a:r>
              <a:rPr lang="en-US" sz="3200" dirty="0"/>
              <a:t/>
            </a:r>
            <a:br>
              <a:rPr lang="en-US" sz="3200" dirty="0"/>
            </a:br>
            <a:endParaRPr lang="en-US" sz="3200" dirty="0"/>
          </a:p>
        </p:txBody>
      </p:sp>
      <p:sp>
        <p:nvSpPr>
          <p:cNvPr id="27651" name="Rectangle 3"/>
          <p:cNvSpPr>
            <a:spLocks noGrp="1" noChangeArrowheads="1"/>
          </p:cNvSpPr>
          <p:nvPr>
            <p:ph type="body" sz="half" idx="1"/>
          </p:nvPr>
        </p:nvSpPr>
        <p:spPr>
          <a:xfrm>
            <a:off x="615245" y="1320800"/>
            <a:ext cx="3887788" cy="4114800"/>
          </a:xfrm>
        </p:spPr>
        <p:txBody>
          <a:bodyPr/>
          <a:lstStyle/>
          <a:p>
            <a:r>
              <a:rPr lang="en-US" sz="2000" b="1" dirty="0">
                <a:solidFill>
                  <a:srgbClr val="0070C0"/>
                </a:solidFill>
                <a:latin typeface="Arial" pitchFamily="34" charset="0"/>
                <a:cs typeface="Arial" pitchFamily="34" charset="0"/>
              </a:rPr>
              <a:t>A single cell </a:t>
            </a:r>
            <a:r>
              <a:rPr lang="en-US" sz="2000" b="1" dirty="0" smtClean="0">
                <a:solidFill>
                  <a:srgbClr val="0070C0"/>
                </a:solidFill>
                <a:latin typeface="Arial" pitchFamily="34" charset="0"/>
                <a:cs typeface="Arial" pitchFamily="34" charset="0"/>
              </a:rPr>
              <a:t>by itself is </a:t>
            </a:r>
            <a:r>
              <a:rPr lang="en-US" sz="2000" b="1" dirty="0">
                <a:solidFill>
                  <a:srgbClr val="0070C0"/>
                </a:solidFill>
                <a:latin typeface="Arial" pitchFamily="34" charset="0"/>
                <a:cs typeface="Arial" pitchFamily="34" charset="0"/>
              </a:rPr>
              <a:t>complex </a:t>
            </a:r>
            <a:r>
              <a:rPr lang="en-US" sz="2000" b="1" dirty="0" smtClean="0">
                <a:solidFill>
                  <a:srgbClr val="0070C0"/>
                </a:solidFill>
                <a:latin typeface="Arial" pitchFamily="34" charset="0"/>
                <a:cs typeface="Arial" pitchFamily="34" charset="0"/>
              </a:rPr>
              <a:t>enough</a:t>
            </a:r>
            <a:endParaRPr lang="en-US" sz="2000" b="1" dirty="0">
              <a:solidFill>
                <a:srgbClr val="0070C0"/>
              </a:solidFill>
              <a:latin typeface="Arial" pitchFamily="34" charset="0"/>
              <a:cs typeface="Arial" pitchFamily="34" charset="0"/>
            </a:endParaRPr>
          </a:p>
          <a:p>
            <a:endParaRPr lang="en-US" sz="2500" b="1" dirty="0">
              <a:solidFill>
                <a:srgbClr val="0070C0"/>
              </a:solidFill>
              <a:latin typeface="Arial" pitchFamily="34" charset="0"/>
              <a:cs typeface="Arial" pitchFamily="34" charset="0"/>
            </a:endParaRPr>
          </a:p>
          <a:p>
            <a:r>
              <a:rPr lang="en-US" sz="2000" b="1" dirty="0">
                <a:solidFill>
                  <a:srgbClr val="0070C0"/>
                </a:solidFill>
                <a:latin typeface="Arial" pitchFamily="34" charset="0"/>
                <a:cs typeface="Arial" pitchFamily="34" charset="0"/>
              </a:rPr>
              <a:t>Various technologies have facilitated the monitoring of expression of genes and activities of </a:t>
            </a:r>
            <a:r>
              <a:rPr lang="en-US" sz="2000" b="1" dirty="0" smtClean="0">
                <a:solidFill>
                  <a:srgbClr val="0070C0"/>
                </a:solidFill>
                <a:latin typeface="Arial" pitchFamily="34" charset="0"/>
                <a:cs typeface="Arial" pitchFamily="34" charset="0"/>
              </a:rPr>
              <a:t>proteins</a:t>
            </a:r>
            <a:endParaRPr lang="en-US" sz="2000" b="1" dirty="0">
              <a:solidFill>
                <a:srgbClr val="0070C0"/>
              </a:solidFill>
              <a:latin typeface="Arial" pitchFamily="34" charset="0"/>
              <a:cs typeface="Arial" pitchFamily="34" charset="0"/>
            </a:endParaRPr>
          </a:p>
          <a:p>
            <a:endParaRPr lang="en-US" sz="2000" b="1" dirty="0">
              <a:solidFill>
                <a:srgbClr val="0070C0"/>
              </a:solidFill>
              <a:latin typeface="Arial" pitchFamily="34" charset="0"/>
              <a:cs typeface="Arial" pitchFamily="34" charset="0"/>
            </a:endParaRPr>
          </a:p>
          <a:p>
            <a:r>
              <a:rPr lang="en-US" sz="2000" b="1" dirty="0">
                <a:solidFill>
                  <a:srgbClr val="0070C0"/>
                </a:solidFill>
                <a:latin typeface="Arial" pitchFamily="34" charset="0"/>
                <a:cs typeface="Arial" pitchFamily="34" charset="0"/>
              </a:rPr>
              <a:t>Difficult to find the causal relations and overall structure of the </a:t>
            </a:r>
            <a:r>
              <a:rPr lang="en-US" sz="2000" b="1" dirty="0" smtClean="0">
                <a:solidFill>
                  <a:srgbClr val="0070C0"/>
                </a:solidFill>
                <a:latin typeface="Arial" pitchFamily="34" charset="0"/>
                <a:cs typeface="Arial" pitchFamily="34" charset="0"/>
              </a:rPr>
              <a:t>network</a:t>
            </a:r>
            <a:endParaRPr lang="en-US" sz="2000" b="1" dirty="0">
              <a:solidFill>
                <a:srgbClr val="0070C0"/>
              </a:solidFill>
              <a:latin typeface="Arial" pitchFamily="34" charset="0"/>
              <a:cs typeface="Arial" pitchFamily="34" charset="0"/>
            </a:endParaRPr>
          </a:p>
          <a:p>
            <a:endParaRPr lang="en-US" sz="2000" dirty="0"/>
          </a:p>
          <a:p>
            <a:endParaRPr lang="en-US" sz="2000" dirty="0"/>
          </a:p>
          <a:p>
            <a:endParaRPr lang="en-US" sz="2000" dirty="0"/>
          </a:p>
          <a:p>
            <a:endParaRPr lang="en-US" sz="2000" dirty="0"/>
          </a:p>
          <a:p>
            <a:endParaRPr lang="en-US" sz="2000" dirty="0"/>
          </a:p>
        </p:txBody>
      </p:sp>
      <p:sp>
        <p:nvSpPr>
          <p:cNvPr id="27656" name="Text Box 8"/>
          <p:cNvSpPr txBox="1">
            <a:spLocks noChangeArrowheads="1"/>
          </p:cNvSpPr>
          <p:nvPr/>
        </p:nvSpPr>
        <p:spPr bwMode="auto">
          <a:xfrm>
            <a:off x="2819400" y="6324600"/>
            <a:ext cx="8839200" cy="274638"/>
          </a:xfrm>
          <a:prstGeom prst="rect">
            <a:avLst/>
          </a:prstGeom>
          <a:noFill/>
          <a:ln w="9525">
            <a:noFill/>
            <a:miter lim="800000"/>
            <a:headEnd/>
            <a:tailEnd/>
          </a:ln>
          <a:effectLst/>
        </p:spPr>
        <p:txBody>
          <a:bodyPr>
            <a:spAutoFit/>
          </a:bodyPr>
          <a:lstStyle/>
          <a:p>
            <a:pPr>
              <a:spcBef>
                <a:spcPct val="50000"/>
              </a:spcBef>
            </a:pPr>
            <a:endParaRPr lang="en-US" sz="1200">
              <a:solidFill>
                <a:srgbClr val="008000"/>
              </a:solidFill>
              <a:latin typeface="Arial" pitchFamily="34" charset="0"/>
            </a:endParaRPr>
          </a:p>
        </p:txBody>
      </p:sp>
      <p:pic>
        <p:nvPicPr>
          <p:cNvPr id="27660" name="Picture 12"/>
          <p:cNvPicPr>
            <a:picLocks noGrp="1" noChangeAspect="1" noChangeArrowheads="1"/>
          </p:cNvPicPr>
          <p:nvPr>
            <p:ph type="clipArt" sz="half" idx="2"/>
          </p:nvPr>
        </p:nvPicPr>
        <p:blipFill>
          <a:blip r:embed="rId2" cstate="print"/>
          <a:srcRect/>
          <a:stretch>
            <a:fillRect/>
          </a:stretch>
        </p:blipFill>
        <p:spPr>
          <a:xfrm>
            <a:off x="4944534" y="1116013"/>
            <a:ext cx="3502025" cy="4114800"/>
          </a:xfrm>
        </p:spPr>
      </p:pic>
      <p:sp>
        <p:nvSpPr>
          <p:cNvPr id="27661" name="Text Box 13"/>
          <p:cNvSpPr txBox="1">
            <a:spLocks noChangeArrowheads="1"/>
          </p:cNvSpPr>
          <p:nvPr/>
        </p:nvSpPr>
        <p:spPr bwMode="auto">
          <a:xfrm>
            <a:off x="3905955" y="5319007"/>
            <a:ext cx="5023556" cy="276999"/>
          </a:xfrm>
          <a:prstGeom prst="rect">
            <a:avLst/>
          </a:prstGeom>
          <a:noFill/>
          <a:ln w="9525">
            <a:noFill/>
            <a:miter lim="800000"/>
            <a:headEnd/>
            <a:tailEnd/>
          </a:ln>
          <a:effectLst/>
        </p:spPr>
        <p:txBody>
          <a:bodyPr wrap="square">
            <a:spAutoFit/>
          </a:bodyPr>
          <a:lstStyle/>
          <a:p>
            <a:pPr>
              <a:spcBef>
                <a:spcPct val="50000"/>
              </a:spcBef>
            </a:pPr>
            <a:r>
              <a:rPr lang="en-US" sz="1200" b="1" dirty="0">
                <a:solidFill>
                  <a:srgbClr val="008000"/>
                </a:solidFill>
                <a:latin typeface="Arial" pitchFamily="34" charset="0"/>
              </a:rPr>
              <a:t>http://www.nyas.org/ebriefreps/ebrief/000534/images/mendes2.gif</a:t>
            </a:r>
          </a:p>
        </p:txBody>
      </p:sp>
      <p:sp>
        <p:nvSpPr>
          <p:cNvPr id="9" name="Footer Placeholder 8"/>
          <p:cNvSpPr>
            <a:spLocks noGrp="1"/>
          </p:cNvSpPr>
          <p:nvPr>
            <p:ph type="ftr" sz="quarter" idx="11"/>
          </p:nvPr>
        </p:nvSpPr>
        <p:spPr/>
        <p:txBody>
          <a:bodyPr/>
          <a:lstStyle/>
          <a:p>
            <a:r>
              <a:rPr lang="en-US" smtClean="0"/>
              <a:t>ISBRA 2012</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622" y="301977"/>
            <a:ext cx="8229600" cy="555979"/>
          </a:xfrm>
        </p:spPr>
        <p:txBody>
          <a:bodyPr/>
          <a:lstStyle/>
          <a:p>
            <a:pPr algn="ctr">
              <a:buNone/>
            </a:pPr>
            <a:r>
              <a:rPr lang="en-US" b="1" dirty="0" smtClean="0">
                <a:latin typeface="Arial" pitchFamily="34" charset="0"/>
                <a:cs typeface="Arial" pitchFamily="34" charset="0"/>
              </a:rPr>
              <a:t>Basic idea behind the hitting-set based approaches</a:t>
            </a:r>
            <a:endParaRPr lang="en-US"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
        <p:nvSpPr>
          <p:cNvPr id="13" name="TextBox 12"/>
          <p:cNvSpPr txBox="1"/>
          <p:nvPr/>
        </p:nvSpPr>
        <p:spPr>
          <a:xfrm>
            <a:off x="290238" y="3714044"/>
            <a:ext cx="1771639" cy="584775"/>
          </a:xfrm>
          <a:prstGeom prst="rect">
            <a:avLst/>
          </a:prstGeom>
          <a:noFill/>
        </p:spPr>
        <p:txBody>
          <a:bodyPr wrap="none" rtlCol="0">
            <a:spAutoFit/>
          </a:bodyPr>
          <a:lstStyle/>
          <a:p>
            <a:pPr algn="ctr"/>
            <a:r>
              <a:rPr lang="en-US" sz="1600" b="1" dirty="0" smtClean="0">
                <a:latin typeface="Arial" pitchFamily="34" charset="0"/>
                <a:cs typeface="Arial" pitchFamily="34" charset="0"/>
              </a:rPr>
              <a:t>which variables </a:t>
            </a:r>
          </a:p>
          <a:p>
            <a:pPr algn="ctr"/>
            <a:r>
              <a:rPr lang="en-US" sz="1600" b="1" dirty="0" smtClean="0">
                <a:latin typeface="Arial" pitchFamily="34" charset="0"/>
                <a:cs typeface="Arial" pitchFamily="34" charset="0"/>
              </a:rPr>
              <a:t>influence x</a:t>
            </a:r>
            <a:r>
              <a:rPr lang="en-US" sz="1600" b="1" baseline="-25000" dirty="0" smtClean="0">
                <a:latin typeface="Arial" pitchFamily="34" charset="0"/>
                <a:cs typeface="Arial" pitchFamily="34" charset="0"/>
              </a:rPr>
              <a:t>5</a:t>
            </a:r>
            <a:r>
              <a:rPr lang="en-US" sz="1600" b="1" dirty="0" smtClean="0">
                <a:latin typeface="Arial" pitchFamily="34" charset="0"/>
                <a:cs typeface="Arial" pitchFamily="34" charset="0"/>
              </a:rPr>
              <a:t> ?</a:t>
            </a:r>
            <a:endParaRPr lang="en-US" sz="1600" b="1" dirty="0">
              <a:latin typeface="Arial" pitchFamily="34" charset="0"/>
              <a:cs typeface="Arial" pitchFamily="34" charset="0"/>
            </a:endParaRPr>
          </a:p>
        </p:txBody>
      </p:sp>
      <p:pic>
        <p:nvPicPr>
          <p:cNvPr id="17" name="Picture 16" descr="txp_fig.bmp"/>
          <p:cNvPicPr>
            <a:picLocks noChangeAspect="1"/>
          </p:cNvPicPr>
          <p:nvPr>
            <p:custDataLst>
              <p:tags r:id="rId1"/>
            </p:custDataLst>
          </p:nvPr>
        </p:nvPicPr>
        <p:blipFill>
          <a:blip r:embed="rId4" cstate="print">
            <a:lum/>
          </a:blip>
          <a:stretch>
            <a:fillRect/>
          </a:stretch>
        </p:blipFill>
        <p:spPr>
          <a:xfrm>
            <a:off x="277792" y="950458"/>
            <a:ext cx="4894806" cy="2524299"/>
          </a:xfrm>
          <a:prstGeom prst="rect">
            <a:avLst/>
          </a:prstGeom>
        </p:spPr>
      </p:pic>
      <p:cxnSp>
        <p:nvCxnSpPr>
          <p:cNvPr id="15" name="Straight Arrow Connector 14"/>
          <p:cNvCxnSpPr/>
          <p:nvPr/>
        </p:nvCxnSpPr>
        <p:spPr>
          <a:xfrm flipV="1">
            <a:off x="1230489" y="3454400"/>
            <a:ext cx="395111" cy="31609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20533" y="1377244"/>
            <a:ext cx="835378" cy="215617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22974" y="2020712"/>
            <a:ext cx="4221026" cy="1077218"/>
          </a:xfrm>
          <a:prstGeom prst="rect">
            <a:avLst/>
          </a:prstGeom>
          <a:noFill/>
        </p:spPr>
        <p:txBody>
          <a:bodyPr wrap="square" rtlCol="0">
            <a:spAutoFit/>
          </a:bodyPr>
          <a:lstStyle/>
          <a:p>
            <a:r>
              <a:rPr lang="en-US" sz="1600" b="1" dirty="0" smtClean="0">
                <a:latin typeface="Arial" pitchFamily="34" charset="0"/>
                <a:cs typeface="Arial" pitchFamily="34" charset="0"/>
              </a:rPr>
              <a:t>   x</a:t>
            </a:r>
            <a:r>
              <a:rPr lang="en-US" sz="1600" b="1" baseline="-25000" dirty="0" smtClean="0">
                <a:latin typeface="Arial" pitchFamily="34" charset="0"/>
                <a:cs typeface="Arial" pitchFamily="34" charset="0"/>
              </a:rPr>
              <a:t>5 </a:t>
            </a:r>
            <a:r>
              <a:rPr lang="en-US" sz="1600" b="1" dirty="0" smtClean="0">
                <a:latin typeface="Arial" pitchFamily="34" charset="0"/>
                <a:cs typeface="Arial" pitchFamily="34" charset="0"/>
              </a:rPr>
              <a:t>changes</a:t>
            </a:r>
          </a:p>
          <a:p>
            <a:r>
              <a:rPr lang="en-US" sz="1600" b="1" dirty="0" smtClean="0">
                <a:latin typeface="Arial" pitchFamily="34" charset="0"/>
                <a:cs typeface="Arial" pitchFamily="34" charset="0"/>
              </a:rPr>
              <a:t>   so does x</a:t>
            </a:r>
            <a:r>
              <a:rPr lang="en-US" sz="1600" b="1" baseline="-25000" dirty="0" smtClean="0">
                <a:latin typeface="Arial" pitchFamily="34" charset="0"/>
                <a:cs typeface="Arial" pitchFamily="34" charset="0"/>
              </a:rPr>
              <a:t>1</a:t>
            </a:r>
            <a:r>
              <a:rPr lang="en-US" sz="1600" b="1" dirty="0" smtClean="0">
                <a:latin typeface="Arial" pitchFamily="34" charset="0"/>
                <a:cs typeface="Arial" pitchFamily="34" charset="0"/>
              </a:rPr>
              <a:t>, x</a:t>
            </a:r>
            <a:r>
              <a:rPr lang="en-US" sz="1600" b="1" baseline="-25000" dirty="0" smtClean="0">
                <a:latin typeface="Arial" pitchFamily="34" charset="0"/>
                <a:cs typeface="Arial" pitchFamily="34" charset="0"/>
              </a:rPr>
              <a:t>3</a:t>
            </a:r>
            <a:r>
              <a:rPr lang="en-US" sz="1600" b="1" dirty="0" smtClean="0">
                <a:latin typeface="Arial" pitchFamily="34" charset="0"/>
                <a:cs typeface="Arial" pitchFamily="34" charset="0"/>
              </a:rPr>
              <a:t>, x</a:t>
            </a:r>
            <a:r>
              <a:rPr lang="en-US" sz="1600" b="1" baseline="-25000" dirty="0" smtClean="0">
                <a:latin typeface="Arial" pitchFamily="34" charset="0"/>
                <a:cs typeface="Arial" pitchFamily="34" charset="0"/>
              </a:rPr>
              <a:t>4</a:t>
            </a:r>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at least one of {x</a:t>
            </a:r>
            <a:r>
              <a:rPr lang="en-US" sz="1600" b="1" baseline="-25000" dirty="0" smtClean="0">
                <a:latin typeface="Arial" pitchFamily="34" charset="0"/>
                <a:cs typeface="Arial" pitchFamily="34" charset="0"/>
              </a:rPr>
              <a:t>1</a:t>
            </a:r>
            <a:r>
              <a:rPr lang="en-US" sz="1600" b="1" dirty="0" smtClean="0">
                <a:latin typeface="Arial" pitchFamily="34" charset="0"/>
                <a:cs typeface="Arial" pitchFamily="34" charset="0"/>
              </a:rPr>
              <a:t>,x</a:t>
            </a:r>
            <a:r>
              <a:rPr lang="en-US" sz="1600" b="1" baseline="-25000" dirty="0" smtClean="0">
                <a:latin typeface="Arial" pitchFamily="34" charset="0"/>
                <a:cs typeface="Arial" pitchFamily="34" charset="0"/>
              </a:rPr>
              <a:t>3</a:t>
            </a:r>
            <a:r>
              <a:rPr lang="en-US" sz="1600" b="1" dirty="0" smtClean="0">
                <a:latin typeface="Arial" pitchFamily="34" charset="0"/>
                <a:cs typeface="Arial" pitchFamily="34" charset="0"/>
              </a:rPr>
              <a:t>,x</a:t>
            </a:r>
            <a:r>
              <a:rPr lang="en-US" sz="1600" b="1" baseline="-25000" dirty="0" smtClean="0">
                <a:latin typeface="Arial" pitchFamily="34" charset="0"/>
                <a:cs typeface="Arial" pitchFamily="34" charset="0"/>
              </a:rPr>
              <a:t>4</a:t>
            </a:r>
            <a:r>
              <a:rPr lang="en-US" sz="1600" b="1" dirty="0" smtClean="0">
                <a:latin typeface="Arial" pitchFamily="34" charset="0"/>
                <a:cs typeface="Arial" pitchFamily="34" charset="0"/>
              </a:rPr>
              <a:t>} must influence x</a:t>
            </a:r>
            <a:r>
              <a:rPr lang="en-US" sz="1600" b="1" baseline="-25000" dirty="0" smtClean="0">
                <a:latin typeface="Arial" pitchFamily="34" charset="0"/>
                <a:cs typeface="Arial" pitchFamily="34" charset="0"/>
              </a:rPr>
              <a:t>5</a:t>
            </a:r>
            <a:endParaRPr lang="en-US" sz="1600" b="1" dirty="0">
              <a:latin typeface="Arial" pitchFamily="34" charset="0"/>
              <a:cs typeface="Arial" pitchFamily="34" charset="0"/>
            </a:endParaRPr>
          </a:p>
        </p:txBody>
      </p:sp>
      <p:sp>
        <p:nvSpPr>
          <p:cNvPr id="20" name="TextBox 19"/>
          <p:cNvSpPr txBox="1"/>
          <p:nvPr/>
        </p:nvSpPr>
        <p:spPr>
          <a:xfrm>
            <a:off x="1636889" y="5102578"/>
            <a:ext cx="4095993" cy="646331"/>
          </a:xfrm>
          <a:prstGeom prst="rect">
            <a:avLst/>
          </a:prstGeom>
          <a:noFill/>
        </p:spPr>
        <p:txBody>
          <a:bodyPr wrap="none" rtlCol="0">
            <a:spAutoFit/>
          </a:bodyPr>
          <a:lstStyle/>
          <a:p>
            <a:pPr algn="ctr"/>
            <a:r>
              <a:rPr lang="en-US" b="1" dirty="0" smtClean="0">
                <a:latin typeface="Arial" pitchFamily="34" charset="0"/>
                <a:cs typeface="Arial" pitchFamily="34" charset="0"/>
              </a:rPr>
              <a:t>build dependency information over </a:t>
            </a:r>
          </a:p>
          <a:p>
            <a:pPr algn="ctr"/>
            <a:r>
              <a:rPr lang="en-US" b="1" dirty="0" smtClean="0">
                <a:latin typeface="Arial" pitchFamily="34" charset="0"/>
                <a:cs typeface="Arial" pitchFamily="34" charset="0"/>
              </a:rPr>
              <a:t>all successive time steps</a:t>
            </a:r>
            <a:endParaRPr lang="en-US" b="1" dirty="0">
              <a:latin typeface="Arial" pitchFamily="34" charset="0"/>
              <a:cs typeface="Arial" pitchFamily="34" charset="0"/>
            </a:endParaRPr>
          </a:p>
        </p:txBody>
      </p:sp>
      <p:sp>
        <p:nvSpPr>
          <p:cNvPr id="21" name="Rectangle 20"/>
          <p:cNvSpPr/>
          <p:nvPr/>
        </p:nvSpPr>
        <p:spPr>
          <a:xfrm>
            <a:off x="2048933" y="1416755"/>
            <a:ext cx="835378" cy="215617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62578" y="1399822"/>
            <a:ext cx="835378" cy="215617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40756" y="1382889"/>
            <a:ext cx="835378" cy="215617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55156" y="1394177"/>
            <a:ext cx="835378" cy="215617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51112" y="4617156"/>
            <a:ext cx="1132041"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4</a:t>
            </a:r>
            <a:r>
              <a:rPr lang="en-US" b="1" dirty="0" smtClean="0">
                <a:latin typeface="Arial" pitchFamily="34" charset="0"/>
                <a:cs typeface="Arial" pitchFamily="34" charset="0"/>
              </a:rPr>
              <a:t>}</a:t>
            </a:r>
            <a:endParaRPr lang="en-US" dirty="0"/>
          </a:p>
        </p:txBody>
      </p:sp>
      <p:sp>
        <p:nvSpPr>
          <p:cNvPr id="27" name="TextBox 26"/>
          <p:cNvSpPr txBox="1"/>
          <p:nvPr/>
        </p:nvSpPr>
        <p:spPr>
          <a:xfrm>
            <a:off x="3324578" y="4622799"/>
            <a:ext cx="577402"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r>
              <a:rPr lang="en-US" b="1" dirty="0" smtClean="0">
                <a:latin typeface="Arial" pitchFamily="34" charset="0"/>
                <a:cs typeface="Arial" pitchFamily="34" charset="0"/>
              </a:rPr>
              <a:t>}</a:t>
            </a:r>
            <a:endParaRPr lang="en-US" dirty="0"/>
          </a:p>
        </p:txBody>
      </p:sp>
      <p:sp>
        <p:nvSpPr>
          <p:cNvPr id="28" name="TextBox 27"/>
          <p:cNvSpPr txBox="1"/>
          <p:nvPr/>
        </p:nvSpPr>
        <p:spPr>
          <a:xfrm>
            <a:off x="5136445" y="4628444"/>
            <a:ext cx="854721"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a:t>
            </a:r>
            <a:endParaRPr lang="en-US" dirty="0"/>
          </a:p>
        </p:txBody>
      </p:sp>
      <p:sp>
        <p:nvSpPr>
          <p:cNvPr id="29" name="TextBox 28"/>
          <p:cNvSpPr txBox="1"/>
          <p:nvPr/>
        </p:nvSpPr>
        <p:spPr>
          <a:xfrm>
            <a:off x="2184402" y="4622799"/>
            <a:ext cx="1132041"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4</a:t>
            </a:r>
            <a:r>
              <a:rPr lang="en-US" b="1" dirty="0" smtClean="0">
                <a:latin typeface="Arial" pitchFamily="34" charset="0"/>
                <a:cs typeface="Arial" pitchFamily="34" charset="0"/>
              </a:rPr>
              <a:t>}</a:t>
            </a:r>
            <a:endParaRPr lang="en-US" dirty="0"/>
          </a:p>
        </p:txBody>
      </p:sp>
      <p:sp>
        <p:nvSpPr>
          <p:cNvPr id="30" name="TextBox 29"/>
          <p:cNvSpPr txBox="1"/>
          <p:nvPr/>
        </p:nvSpPr>
        <p:spPr>
          <a:xfrm>
            <a:off x="1557868" y="4628444"/>
            <a:ext cx="577402" cy="369332"/>
          </a:xfrm>
          <a:prstGeom prst="rect">
            <a:avLst/>
          </a:prstGeom>
          <a:noFill/>
        </p:spPr>
        <p:txBody>
          <a:bodyPr wrap="none" rtlCol="0">
            <a:spAutoFit/>
          </a:bodyPr>
          <a:lstStyle/>
          <a:p>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r>
              <a:rPr lang="en-US" b="1" dirty="0" smtClean="0">
                <a:latin typeface="Arial" pitchFamily="34" charset="0"/>
                <a:cs typeface="Arial" pitchFamily="34" charset="0"/>
              </a:rPr>
              <a:t>}</a:t>
            </a:r>
            <a:endParaRPr lang="en-US" dirty="0"/>
          </a:p>
        </p:txBody>
      </p:sp>
      <p:cxnSp>
        <p:nvCxnSpPr>
          <p:cNvPr id="33" name="Straight Arrow Connector 32"/>
          <p:cNvCxnSpPr/>
          <p:nvPr/>
        </p:nvCxnSpPr>
        <p:spPr>
          <a:xfrm flipV="1">
            <a:off x="1947334" y="3623733"/>
            <a:ext cx="412044" cy="101035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754490" y="3601156"/>
            <a:ext cx="135466" cy="108373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0"/>
          </p:cNvCxnSpPr>
          <p:nvPr/>
        </p:nvCxnSpPr>
        <p:spPr>
          <a:xfrm flipH="1" flipV="1">
            <a:off x="3465689" y="3589867"/>
            <a:ext cx="147590" cy="103293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860800" y="3556000"/>
            <a:ext cx="575734" cy="109502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62311" y="3567289"/>
            <a:ext cx="795868" cy="107809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18577" y="3465690"/>
            <a:ext cx="2467342" cy="923330"/>
          </a:xfrm>
          <a:prstGeom prst="rect">
            <a:avLst/>
          </a:prstGeom>
          <a:noFill/>
        </p:spPr>
        <p:txBody>
          <a:bodyPr wrap="none" rtlCol="0">
            <a:spAutoFit/>
          </a:bodyPr>
          <a:lstStyle/>
          <a:p>
            <a:pPr algn="ctr"/>
            <a:r>
              <a:rPr lang="en-US" b="1" dirty="0" smtClean="0">
                <a:solidFill>
                  <a:srgbClr val="0070C0"/>
                </a:solidFill>
                <a:latin typeface="Arial" pitchFamily="34" charset="0"/>
                <a:cs typeface="Arial" pitchFamily="34" charset="0"/>
              </a:rPr>
              <a:t>minimal dependency</a:t>
            </a:r>
          </a:p>
          <a:p>
            <a:pPr algn="ctr"/>
            <a:r>
              <a:rPr lang="en-US" b="1" dirty="0" smtClean="0">
                <a:solidFill>
                  <a:srgbClr val="0070C0"/>
                </a:solidFill>
                <a:latin typeface="Arial" pitchFamily="34" charset="0"/>
                <a:cs typeface="Arial" pitchFamily="34" charset="0"/>
              </a:rPr>
              <a:t>(hitting set problem)</a:t>
            </a:r>
          </a:p>
          <a:p>
            <a:pPr algn="ctr"/>
            <a:r>
              <a:rPr lang="en-US" b="1" dirty="0" smtClean="0">
                <a:solidFill>
                  <a:srgbClr val="C00000"/>
                </a:solidFill>
                <a:latin typeface="Arial" pitchFamily="34" charset="0"/>
                <a:cs typeface="Arial" pitchFamily="34" charset="0"/>
              </a:rPr>
              <a:t>{x</a:t>
            </a:r>
            <a:r>
              <a:rPr lang="en-US" b="1" baseline="-25000" dirty="0" smtClean="0">
                <a:solidFill>
                  <a:srgbClr val="C00000"/>
                </a:solidFill>
                <a:latin typeface="Arial" pitchFamily="34" charset="0"/>
                <a:cs typeface="Arial" pitchFamily="34" charset="0"/>
              </a:rPr>
              <a:t>1</a:t>
            </a:r>
            <a:r>
              <a:rPr lang="en-US" b="1" dirty="0" smtClean="0">
                <a:solidFill>
                  <a:srgbClr val="C00000"/>
                </a:solidFill>
                <a:latin typeface="Arial" pitchFamily="34" charset="0"/>
                <a:cs typeface="Arial" pitchFamily="34" charset="0"/>
              </a:rPr>
              <a:t>,x</a:t>
            </a:r>
            <a:r>
              <a:rPr lang="en-US" b="1" baseline="-25000" dirty="0" smtClean="0">
                <a:solidFill>
                  <a:srgbClr val="C00000"/>
                </a:solidFill>
                <a:latin typeface="Arial" pitchFamily="34" charset="0"/>
                <a:cs typeface="Arial" pitchFamily="34" charset="0"/>
              </a:rPr>
              <a:t>2</a:t>
            </a:r>
            <a:r>
              <a:rPr lang="en-US" b="1" dirty="0" smtClean="0">
                <a:solidFill>
                  <a:srgbClr val="C00000"/>
                </a:solidFill>
                <a:latin typeface="Arial" pitchFamily="34" charset="0"/>
                <a:cs typeface="Arial" pitchFamily="34" charset="0"/>
              </a:rPr>
              <a:t>}</a:t>
            </a:r>
            <a:endParaRPr lang="en-US" b="1" dirty="0">
              <a:solidFill>
                <a:srgbClr val="C00000"/>
              </a:solidFill>
              <a:latin typeface="Arial" pitchFamily="34" charset="0"/>
              <a:cs typeface="Arial" pitchFamily="34" charset="0"/>
            </a:endParaRPr>
          </a:p>
        </p:txBody>
      </p:sp>
      <p:pic>
        <p:nvPicPr>
          <p:cNvPr id="54" name="Picture 53" descr="txp_fig.bmp"/>
          <p:cNvPicPr>
            <a:picLocks noChangeAspect="1"/>
          </p:cNvPicPr>
          <p:nvPr>
            <p:custDataLst>
              <p:tags r:id="rId2"/>
            </p:custDataLst>
          </p:nvPr>
        </p:nvPicPr>
        <p:blipFill>
          <a:blip r:embed="rId5" cstate="print">
            <a:lum/>
          </a:blip>
          <a:stretch>
            <a:fillRect/>
          </a:stretch>
        </p:blipFill>
        <p:spPr>
          <a:xfrm>
            <a:off x="6724060" y="4549423"/>
            <a:ext cx="1597372" cy="1597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par>
                                <p:cTn id="53" presetID="3" presetClass="entr" presetSubtype="1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par>
                                <p:cTn id="56" presetID="3" presetClass="entr" presetSubtype="1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linds(horizontal)">
                                      <p:cBhvr>
                                        <p:cTn id="58" dur="500"/>
                                        <p:tgtEl>
                                          <p:spTgt spid="36"/>
                                        </p:tgtEl>
                                      </p:cBhvr>
                                    </p:animEffect>
                                  </p:childTnLst>
                                </p:cTn>
                              </p:par>
                              <p:par>
                                <p:cTn id="59" presetID="3" presetClass="entr" presetSubtype="1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linds(horizontal)">
                                      <p:cBhvr>
                                        <p:cTn id="64" dur="500"/>
                                        <p:tgtEl>
                                          <p:spTgt spid="3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linds(horizontal)">
                                      <p:cBhvr>
                                        <p:cTn id="73" dur="500"/>
                                        <p:tgtEl>
                                          <p:spTgt spid="2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horizont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blinds(horizontal)">
                                      <p:cBhvr>
                                        <p:cTn id="84" dur="500"/>
                                        <p:tgtEl>
                                          <p:spTgt spid="50"/>
                                        </p:tgtEl>
                                      </p:cBhvr>
                                    </p:animEffect>
                                  </p:childTnLst>
                                </p:cTn>
                              </p:par>
                              <p:par>
                                <p:cTn id="85" presetID="3" presetClass="entr" presetSubtype="1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linds(horizontal)">
                                      <p:cBhvr>
                                        <p:cTn id="8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p:bldP spid="21" grpId="0" animBg="1"/>
      <p:bldP spid="21" grpId="1" animBg="1"/>
      <p:bldP spid="22" grpId="0" animBg="1"/>
      <p:bldP spid="22" grpId="1" animBg="1"/>
      <p:bldP spid="23" grpId="0" animBg="1"/>
      <p:bldP spid="23" grpId="1" animBg="1"/>
      <p:bldP spid="24" grpId="0" animBg="1"/>
      <p:bldP spid="24" grpId="1" animBg="1"/>
      <p:bldP spid="26" grpId="0"/>
      <p:bldP spid="27" grpId="0"/>
      <p:bldP spid="28" grpId="0"/>
      <p:bldP spid="29" grpId="0"/>
      <p:bldP spid="30"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644" y="335845"/>
            <a:ext cx="8229600" cy="5681133"/>
          </a:xfrm>
        </p:spPr>
        <p:txBody>
          <a:bodyPr/>
          <a:lstStyle/>
          <a:p>
            <a:pPr algn="ctr">
              <a:buNone/>
            </a:pPr>
            <a:r>
              <a:rPr lang="en-US" b="1" dirty="0" smtClean="0">
                <a:latin typeface="Arial" pitchFamily="34" charset="0"/>
                <a:cs typeface="Arial" pitchFamily="34" charset="0"/>
              </a:rPr>
              <a:t>Why construct “minimal” dependency ?</a:t>
            </a: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Occam's razor</a:t>
            </a:r>
          </a:p>
          <a:p>
            <a:pPr lvl="1">
              <a:buNone/>
            </a:pPr>
            <a:r>
              <a:rPr lang="en-US" i="1" dirty="0" err="1" smtClean="0"/>
              <a:t>entia</a:t>
            </a:r>
            <a:r>
              <a:rPr lang="en-US" i="1" dirty="0" smtClean="0"/>
              <a:t> non </a:t>
            </a:r>
            <a:r>
              <a:rPr lang="en-US" i="1" dirty="0" err="1" smtClean="0"/>
              <a:t>sunt</a:t>
            </a:r>
            <a:r>
              <a:rPr lang="en-US" i="1" dirty="0" smtClean="0"/>
              <a:t> </a:t>
            </a:r>
            <a:r>
              <a:rPr lang="en-US" i="1" dirty="0" err="1" smtClean="0"/>
              <a:t>multiplicanda</a:t>
            </a:r>
            <a:r>
              <a:rPr lang="en-US" i="1" dirty="0" smtClean="0"/>
              <a:t> </a:t>
            </a:r>
            <a:r>
              <a:rPr lang="en-US" i="1" dirty="0" err="1" smtClean="0"/>
              <a:t>praeter</a:t>
            </a:r>
            <a:r>
              <a:rPr lang="en-US" i="1" dirty="0" smtClean="0"/>
              <a:t> </a:t>
            </a:r>
            <a:r>
              <a:rPr lang="en-US" i="1" dirty="0" err="1" smtClean="0"/>
              <a:t>necessitatem</a:t>
            </a:r>
            <a:r>
              <a:rPr lang="en-US" dirty="0" smtClean="0"/>
              <a:t> </a:t>
            </a:r>
          </a:p>
          <a:p>
            <a:pPr lvl="1">
              <a:buNone/>
            </a:pPr>
            <a:r>
              <a:rPr lang="en-US" dirty="0" smtClean="0"/>
              <a:t>(entities must not be multiplied beyond necessity)</a:t>
            </a:r>
          </a:p>
          <a:p>
            <a:pPr lvl="1">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However, biological networks may be redundant:</a:t>
            </a:r>
          </a:p>
          <a:p>
            <a:pPr>
              <a:buNone/>
            </a:pPr>
            <a:r>
              <a:rPr lang="en-US" i="1" dirty="0" smtClean="0">
                <a:cs typeface="Arial" pitchFamily="34" charset="0"/>
              </a:rPr>
              <a:t>e.g.</a:t>
            </a:r>
          </a:p>
          <a:p>
            <a:pPr lvl="1"/>
            <a:r>
              <a:rPr lang="en-US" sz="2000" dirty="0" smtClean="0">
                <a:cs typeface="Arial" pitchFamily="34" charset="0"/>
              </a:rPr>
              <a:t>G. </a:t>
            </a:r>
            <a:r>
              <a:rPr lang="en-US" sz="2000" dirty="0" err="1" smtClean="0">
                <a:cs typeface="Arial" pitchFamily="34" charset="0"/>
              </a:rPr>
              <a:t>Tononi</a:t>
            </a:r>
            <a:r>
              <a:rPr lang="en-US" sz="2000" dirty="0" smtClean="0">
                <a:cs typeface="Arial" pitchFamily="34" charset="0"/>
              </a:rPr>
              <a:t>, O. </a:t>
            </a:r>
            <a:r>
              <a:rPr lang="en-US" sz="2000" dirty="0" err="1" smtClean="0">
                <a:cs typeface="Arial" pitchFamily="34" charset="0"/>
              </a:rPr>
              <a:t>Sporns</a:t>
            </a:r>
            <a:r>
              <a:rPr lang="en-US" sz="2000" dirty="0" smtClean="0">
                <a:cs typeface="Arial" pitchFamily="34" charset="0"/>
              </a:rPr>
              <a:t>, G. M. Edelman, PNAS, 1999</a:t>
            </a:r>
          </a:p>
          <a:p>
            <a:pPr lvl="1"/>
            <a:r>
              <a:rPr lang="en-US" sz="2000" dirty="0" smtClean="0">
                <a:cs typeface="Arial" pitchFamily="34" charset="0"/>
              </a:rPr>
              <a:t>R. Albert </a:t>
            </a:r>
            <a:r>
              <a:rPr lang="en-US" sz="2000" i="1" dirty="0" smtClean="0">
                <a:cs typeface="Arial" pitchFamily="34" charset="0"/>
              </a:rPr>
              <a:t>et al</a:t>
            </a:r>
            <a:r>
              <a:rPr lang="en-US" sz="2000" dirty="0" smtClean="0">
                <a:cs typeface="Arial" pitchFamily="34" charset="0"/>
              </a:rPr>
              <a:t>., Physical Review E, 2011</a:t>
            </a:r>
          </a:p>
          <a:p>
            <a:pPr lvl="1"/>
            <a:endParaRPr lang="en-US" sz="2000" dirty="0" smtClean="0">
              <a:cs typeface="Arial" pitchFamily="34" charset="0"/>
            </a:endParaRPr>
          </a:p>
          <a:p>
            <a:pPr>
              <a:buNone/>
            </a:pPr>
            <a:r>
              <a:rPr lang="en-US" b="1" dirty="0" smtClean="0">
                <a:latin typeface="Arial" pitchFamily="34" charset="0"/>
                <a:cs typeface="Arial" pitchFamily="34" charset="0"/>
              </a:rPr>
              <a:t>How can we introduce redundancy if necessary ?</a:t>
            </a:r>
            <a:endParaRPr lang="en-US"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644" y="335845"/>
            <a:ext cx="8229600" cy="5681133"/>
          </a:xfrm>
        </p:spPr>
        <p:txBody>
          <a:bodyPr/>
          <a:lstStyle/>
          <a:p>
            <a:pPr algn="ctr">
              <a:buNone/>
            </a:pPr>
            <a:r>
              <a:rPr lang="en-US" b="1" dirty="0" smtClean="0">
                <a:latin typeface="Arial" pitchFamily="34" charset="0"/>
                <a:cs typeface="Arial" pitchFamily="34" charset="0"/>
              </a:rPr>
              <a:t>How can we introduce redundancy if necessary ?</a:t>
            </a:r>
          </a:p>
          <a:p>
            <a:pPr algn="ctr">
              <a:buNone/>
            </a:pPr>
            <a:endParaRPr lang="en-US" b="1" dirty="0" smtClean="0">
              <a:latin typeface="Arial" pitchFamily="34" charset="0"/>
              <a:cs typeface="Arial" pitchFamily="34" charset="0"/>
            </a:endParaRPr>
          </a:p>
          <a:p>
            <a:pPr>
              <a:buNone/>
            </a:pPr>
            <a:r>
              <a:rPr lang="en-US" dirty="0" smtClean="0">
                <a:latin typeface="Arial" pitchFamily="34" charset="0"/>
                <a:cs typeface="Arial" pitchFamily="34" charset="0"/>
              </a:rPr>
              <a:t>First idea: add </a:t>
            </a:r>
            <a:r>
              <a:rPr lang="en-US" i="1" dirty="0" smtClean="0">
                <a:latin typeface="Arial" pitchFamily="34" charset="0"/>
                <a:cs typeface="Arial" pitchFamily="34" charset="0"/>
              </a:rPr>
              <a:t>random</a:t>
            </a:r>
            <a:r>
              <a:rPr lang="en-US" dirty="0" smtClean="0">
                <a:latin typeface="Arial" pitchFamily="34" charset="0"/>
                <a:cs typeface="Arial" pitchFamily="34" charset="0"/>
              </a:rPr>
              <a:t> extra dependencies (edges)</a:t>
            </a:r>
          </a:p>
          <a:p>
            <a:pPr lvl="1">
              <a:buNone/>
            </a:pPr>
            <a:r>
              <a:rPr lang="en-US" dirty="0" smtClean="0">
                <a:latin typeface="Arial" pitchFamily="34" charset="0"/>
                <a:cs typeface="Arial" pitchFamily="34" charset="0"/>
              </a:rPr>
              <a:t>not good, these edges may not be supported by given data</a:t>
            </a:r>
          </a:p>
          <a:p>
            <a:pPr lvl="1">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Better idea: modify hitting set to “</a:t>
            </a:r>
            <a:r>
              <a:rPr lang="en-US" i="1" dirty="0" smtClean="0">
                <a:latin typeface="Arial" pitchFamily="34" charset="0"/>
                <a:cs typeface="Arial" pitchFamily="34" charset="0"/>
              </a:rPr>
              <a:t>multi-hitting set</a:t>
            </a:r>
            <a:r>
              <a:rPr lang="en-US" dirty="0" smtClean="0">
                <a:latin typeface="Arial" pitchFamily="34" charset="0"/>
                <a:cs typeface="Arial" pitchFamily="34" charset="0"/>
              </a:rPr>
              <a:t>” </a:t>
            </a:r>
          </a:p>
          <a:p>
            <a:pPr>
              <a:buNone/>
            </a:pPr>
            <a:endParaRPr lang="en-US" dirty="0" smtClean="0">
              <a:latin typeface="Arial" pitchFamily="34" charset="0"/>
              <a:cs typeface="Arial" pitchFamily="34" charset="0"/>
            </a:endParaRPr>
          </a:p>
          <a:p>
            <a:pPr>
              <a:buNone/>
            </a:pPr>
            <a:r>
              <a:rPr lang="en-US" b="1" dirty="0" smtClean="0">
                <a:latin typeface="Arial" pitchFamily="34" charset="0"/>
                <a:cs typeface="Arial" pitchFamily="34" charset="0"/>
              </a:rPr>
              <a:t>       {x</a:t>
            </a:r>
            <a:r>
              <a:rPr lang="en-US" b="1" baseline="-25000" dirty="0" smtClean="0">
                <a:latin typeface="Arial" pitchFamily="34" charset="0"/>
                <a:cs typeface="Arial" pitchFamily="34" charset="0"/>
              </a:rPr>
              <a:t>1</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4</a:t>
            </a:r>
            <a:r>
              <a:rPr lang="en-US" b="1" dirty="0" smtClean="0">
                <a:latin typeface="Arial" pitchFamily="34" charset="0"/>
                <a:cs typeface="Arial" pitchFamily="34" charset="0"/>
              </a:rPr>
              <a:t>}    </a:t>
            </a:r>
            <a:r>
              <a:rPr lang="en-US" dirty="0" smtClean="0">
                <a:latin typeface="Arial" pitchFamily="34" charset="0"/>
                <a:cs typeface="Arial" pitchFamily="34" charset="0"/>
              </a:rPr>
              <a:t>previously:</a:t>
            </a:r>
            <a:r>
              <a:rPr lang="en-US" b="1" dirty="0" smtClean="0">
                <a:latin typeface="Arial" pitchFamily="34" charset="0"/>
                <a:cs typeface="Arial" pitchFamily="34" charset="0"/>
              </a:rPr>
              <a:t> </a:t>
            </a:r>
            <a:r>
              <a:rPr lang="en-US" dirty="0" smtClean="0">
                <a:latin typeface="Arial" pitchFamily="34" charset="0"/>
                <a:cs typeface="Arial" pitchFamily="34" charset="0"/>
              </a:rPr>
              <a:t>select at least 1 </a:t>
            </a:r>
          </a:p>
          <a:p>
            <a:pPr>
              <a:buNone/>
            </a:pPr>
            <a:r>
              <a:rPr lang="en-US" dirty="0" smtClean="0">
                <a:latin typeface="Arial" pitchFamily="34" charset="0"/>
                <a:cs typeface="Arial" pitchFamily="34" charset="0"/>
              </a:rPr>
              <a:t>                          now: select at least </a:t>
            </a:r>
            <a:r>
              <a:rPr lang="en-US" b="1" dirty="0" smtClean="0">
                <a:latin typeface="Arial" pitchFamily="34" charset="0"/>
                <a:cs typeface="Arial" pitchFamily="34" charset="0"/>
              </a:rPr>
              <a:t>2</a:t>
            </a:r>
          </a:p>
          <a:p>
            <a:pPr>
              <a:buNone/>
            </a:pPr>
            <a:r>
              <a:rPr lang="en-US" dirty="0" smtClean="0">
                <a:latin typeface="Arial" pitchFamily="34" charset="0"/>
                <a:cs typeface="Arial" pitchFamily="34" charset="0"/>
              </a:rPr>
              <a:t>                                        </a:t>
            </a:r>
            <a:r>
              <a:rPr lang="en-US" b="1" dirty="0" smtClean="0">
                <a:latin typeface="Arial" pitchFamily="34" charset="0"/>
                <a:cs typeface="Arial" pitchFamily="34" charset="0"/>
              </a:rPr>
              <a:t>(in general, some </a:t>
            </a:r>
            <a:r>
              <a:rPr lang="en-US" b="1" i="1" dirty="0" smtClean="0">
                <a:cs typeface="Arial" pitchFamily="34" charset="0"/>
              </a:rPr>
              <a:t>r</a:t>
            </a:r>
            <a:r>
              <a:rPr lang="en-US" b="1"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68" y="268112"/>
            <a:ext cx="8827910" cy="5861755"/>
          </a:xfrm>
        </p:spPr>
        <p:txBody>
          <a:bodyPr/>
          <a:lstStyle/>
          <a:p>
            <a:pPr>
              <a:buNone/>
            </a:pPr>
            <a:r>
              <a:rPr lang="en-US" b="1" dirty="0" smtClean="0">
                <a:latin typeface="Arial" pitchFamily="34" charset="0"/>
                <a:cs typeface="Arial" pitchFamily="34" charset="0"/>
              </a:rPr>
              <a:t>Evaluation of performance of reverse engineering Methods</a:t>
            </a:r>
          </a:p>
          <a:p>
            <a:pPr>
              <a:buNone/>
            </a:pPr>
            <a:endParaRPr lang="en-US" b="1" dirty="0" smtClean="0">
              <a:latin typeface="Arial" pitchFamily="34" charset="0"/>
              <a:cs typeface="Arial" pitchFamily="34" charset="0"/>
            </a:endParaRPr>
          </a:p>
          <a:p>
            <a:pPr>
              <a:buNone/>
            </a:pPr>
            <a:r>
              <a:rPr lang="en-US" sz="1800" dirty="0" smtClean="0">
                <a:latin typeface="Arial" pitchFamily="34" charset="0"/>
                <a:cs typeface="Arial" pitchFamily="34" charset="0"/>
              </a:rPr>
              <a:t>Reverse-engineering methods are </a:t>
            </a:r>
            <a:r>
              <a:rPr lang="en-US" sz="1800" i="1" dirty="0" smtClean="0">
                <a:latin typeface="Arial" pitchFamily="34" charset="0"/>
                <a:cs typeface="Arial" pitchFamily="34" charset="0"/>
              </a:rPr>
              <a:t>ill-posed</a:t>
            </a:r>
            <a:r>
              <a:rPr lang="en-US" sz="1800" dirty="0" smtClean="0">
                <a:latin typeface="Arial" pitchFamily="34" charset="0"/>
                <a:cs typeface="Arial" pitchFamily="34" charset="0"/>
              </a:rPr>
              <a:t>, </a:t>
            </a:r>
            <a:r>
              <a:rPr lang="en-US" sz="1800" i="1" dirty="0" smtClean="0">
                <a:cs typeface="Arial" pitchFamily="34" charset="0"/>
              </a:rPr>
              <a:t>i.e</a:t>
            </a:r>
            <a:r>
              <a:rPr lang="en-US" sz="1800" dirty="0" smtClean="0">
                <a:latin typeface="Arial" pitchFamily="34" charset="0"/>
                <a:cs typeface="Arial" pitchFamily="34" charset="0"/>
              </a:rPr>
              <a:t>., their solution is not unique</a:t>
            </a:r>
          </a:p>
          <a:p>
            <a:pPr lvl="1"/>
            <a:r>
              <a:rPr lang="en-US" sz="1800" dirty="0" smtClean="0">
                <a:latin typeface="Arial" pitchFamily="34" charset="0"/>
                <a:cs typeface="Arial" pitchFamily="34" charset="0"/>
              </a:rPr>
              <a:t>existence of measurement error </a:t>
            </a:r>
          </a:p>
          <a:p>
            <a:pPr lvl="1"/>
            <a:r>
              <a:rPr lang="en-US" sz="1800" dirty="0" smtClean="0">
                <a:latin typeface="Arial" pitchFamily="34" charset="0"/>
                <a:cs typeface="Arial" pitchFamily="34" charset="0"/>
              </a:rPr>
              <a:t>not all molecular species involved in a given analyzed phenomenon are included in the construction of a network </a:t>
            </a:r>
          </a:p>
          <a:p>
            <a:pPr lvl="2"/>
            <a:r>
              <a:rPr lang="en-US" sz="1800" dirty="0" smtClean="0">
                <a:latin typeface="Arial" pitchFamily="34" charset="0"/>
                <a:cs typeface="Arial" pitchFamily="34" charset="0"/>
              </a:rPr>
              <a:t> </a:t>
            </a:r>
            <a:r>
              <a:rPr lang="en-US" sz="1800" i="1" dirty="0" smtClean="0">
                <a:cs typeface="Arial" pitchFamily="34" charset="0"/>
              </a:rPr>
              <a:t>i.e</a:t>
            </a:r>
            <a:r>
              <a:rPr lang="en-US" sz="1800" dirty="0" smtClean="0">
                <a:latin typeface="Arial" pitchFamily="34" charset="0"/>
                <a:cs typeface="Arial" pitchFamily="34" charset="0"/>
              </a:rPr>
              <a:t>., existence of </a:t>
            </a:r>
            <a:r>
              <a:rPr lang="en-US" sz="1800" i="1" dirty="0" smtClean="0">
                <a:latin typeface="Arial" pitchFamily="34" charset="0"/>
                <a:cs typeface="Arial" pitchFamily="34" charset="0"/>
              </a:rPr>
              <a:t>hidden variables</a:t>
            </a:r>
          </a:p>
          <a:p>
            <a:pPr>
              <a:buNone/>
            </a:pPr>
            <a:endParaRPr lang="en-US" sz="1800" dirty="0" smtClean="0">
              <a:latin typeface="Arial" pitchFamily="34" charset="0"/>
              <a:cs typeface="Arial" pitchFamily="34" charset="0"/>
            </a:endParaRPr>
          </a:p>
          <a:p>
            <a:pPr>
              <a:buNone/>
            </a:pPr>
            <a:r>
              <a:rPr lang="en-US" sz="1800" dirty="0" smtClean="0">
                <a:latin typeface="Arial" pitchFamily="34" charset="0"/>
                <a:cs typeface="Arial" pitchFamily="34" charset="0"/>
              </a:rPr>
              <a:t>Two possible ways for evaluation:</a:t>
            </a:r>
          </a:p>
          <a:p>
            <a:pPr>
              <a:buNone/>
            </a:pPr>
            <a:endParaRPr lang="en-US" sz="1800" dirty="0" smtClean="0">
              <a:latin typeface="Arial" pitchFamily="34" charset="0"/>
              <a:cs typeface="Arial" pitchFamily="34" charset="0"/>
            </a:endParaRPr>
          </a:p>
          <a:p>
            <a:pPr lvl="1">
              <a:buNone/>
            </a:pPr>
            <a:r>
              <a:rPr lang="en-US" sz="1800" b="1" dirty="0" smtClean="0">
                <a:latin typeface="Arial" pitchFamily="34" charset="0"/>
                <a:cs typeface="Arial" pitchFamily="34" charset="0"/>
              </a:rPr>
              <a:t>Experimental testing of predictions</a:t>
            </a:r>
            <a:r>
              <a:rPr lang="en-US" sz="1800" dirty="0" smtClean="0">
                <a:latin typeface="Arial" pitchFamily="34" charset="0"/>
                <a:cs typeface="Arial" pitchFamily="34" charset="0"/>
              </a:rPr>
              <a:t>: </a:t>
            </a:r>
          </a:p>
          <a:p>
            <a:pPr lvl="2">
              <a:buNone/>
            </a:pPr>
            <a:r>
              <a:rPr lang="en-US" sz="1800" dirty="0" smtClean="0">
                <a:latin typeface="Arial" pitchFamily="34" charset="0"/>
                <a:cs typeface="Arial" pitchFamily="34" charset="0"/>
              </a:rPr>
              <a:t>after a model has been inferred, newly found interactions or predictions can be tested </a:t>
            </a:r>
            <a:r>
              <a:rPr lang="en-US" sz="1800" i="1" dirty="0" smtClean="0">
                <a:latin typeface="Arial" pitchFamily="34" charset="0"/>
                <a:cs typeface="Arial" pitchFamily="34" charset="0"/>
              </a:rPr>
              <a:t>experimentally</a:t>
            </a:r>
          </a:p>
          <a:p>
            <a:pPr lvl="1">
              <a:buNone/>
            </a:pPr>
            <a:endParaRPr lang="en-US" sz="1800" dirty="0" smtClean="0">
              <a:latin typeface="Arial" pitchFamily="34" charset="0"/>
              <a:cs typeface="Arial" pitchFamily="34" charset="0"/>
            </a:endParaRPr>
          </a:p>
          <a:p>
            <a:pPr lvl="1">
              <a:buNone/>
            </a:pPr>
            <a:r>
              <a:rPr lang="en-US" sz="1800" b="1" dirty="0" smtClean="0">
                <a:latin typeface="Arial" pitchFamily="34" charset="0"/>
                <a:cs typeface="Arial" pitchFamily="34" charset="0"/>
              </a:rPr>
              <a:t>Benchmarking testing: </a:t>
            </a:r>
          </a:p>
          <a:p>
            <a:pPr lvl="2">
              <a:buNone/>
            </a:pPr>
            <a:r>
              <a:rPr lang="en-US" sz="1800" dirty="0" smtClean="0">
                <a:latin typeface="Arial" pitchFamily="34" charset="0"/>
                <a:cs typeface="Arial" pitchFamily="34" charset="0"/>
              </a:rPr>
              <a:t>measure how “</a:t>
            </a:r>
            <a:r>
              <a:rPr lang="en-US" sz="1800" b="1" i="1" dirty="0" smtClean="0">
                <a:latin typeface="Arial" pitchFamily="34" charset="0"/>
                <a:cs typeface="Arial" pitchFamily="34" charset="0"/>
              </a:rPr>
              <a:t>accurate</a:t>
            </a:r>
            <a:r>
              <a:rPr lang="en-US" sz="1800" dirty="0" smtClean="0">
                <a:latin typeface="Arial" pitchFamily="34" charset="0"/>
                <a:cs typeface="Arial" pitchFamily="34" charset="0"/>
              </a:rPr>
              <a:t>” the method of our interest is in recovering a known (“</a:t>
            </a:r>
            <a:r>
              <a:rPr lang="en-US" sz="1800" b="1" dirty="0" smtClean="0">
                <a:latin typeface="Arial" pitchFamily="34" charset="0"/>
                <a:cs typeface="Arial" pitchFamily="34" charset="0"/>
              </a:rPr>
              <a:t>gold standard</a:t>
            </a:r>
            <a:r>
              <a:rPr lang="en-US" sz="1800" dirty="0" smtClean="0">
                <a:latin typeface="Arial" pitchFamily="34" charset="0"/>
                <a:cs typeface="Arial" pitchFamily="34" charset="0"/>
              </a:rPr>
              <a:t>”) network  </a:t>
            </a: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2" y="155221"/>
            <a:ext cx="8827911" cy="6076245"/>
          </a:xfrm>
        </p:spPr>
        <p:txBody>
          <a:bodyPr/>
          <a:lstStyle/>
          <a:p>
            <a:pPr>
              <a:buNone/>
            </a:pPr>
            <a:r>
              <a:rPr lang="en-US" b="1" dirty="0" smtClean="0">
                <a:latin typeface="Arial" pitchFamily="34" charset="0"/>
                <a:cs typeface="Arial" pitchFamily="34" charset="0"/>
              </a:rPr>
              <a:t>Evaluation of performance of reverse engineering Methods</a:t>
            </a:r>
          </a:p>
          <a:p>
            <a:pPr>
              <a:buNone/>
            </a:pPr>
            <a:r>
              <a:rPr lang="en-US" sz="2000" b="1" dirty="0" smtClean="0">
                <a:latin typeface="Arial" pitchFamily="34" charset="0"/>
                <a:cs typeface="Arial" pitchFamily="34" charset="0"/>
              </a:rPr>
              <a:t>Metrics for accuracy for benchmark testing</a:t>
            </a:r>
          </a:p>
          <a:p>
            <a:pPr>
              <a:buNone/>
            </a:pPr>
            <a:endParaRPr lang="en-US" sz="2000" b="1" dirty="0" smtClean="0">
              <a:latin typeface="Arial" pitchFamily="34" charset="0"/>
              <a:cs typeface="Arial" pitchFamily="34" charset="0"/>
            </a:endParaRPr>
          </a:p>
          <a:p>
            <a:pPr>
              <a:buNone/>
            </a:pPr>
            <a:r>
              <a:rPr lang="en-US" sz="2000" b="1" dirty="0" smtClean="0">
                <a:latin typeface="Arial" pitchFamily="34" charset="0"/>
                <a:cs typeface="Arial" pitchFamily="34" charset="0"/>
              </a:rPr>
              <a:t>Measurements:</a:t>
            </a:r>
          </a:p>
          <a:p>
            <a:pPr lvl="1"/>
            <a:r>
              <a:rPr lang="en-US" sz="1800" dirty="0" smtClean="0">
                <a:latin typeface="Arial" pitchFamily="34" charset="0"/>
                <a:cs typeface="Arial" pitchFamily="34" charset="0"/>
              </a:rPr>
              <a:t>correct interactions inferred (true positives, </a:t>
            </a:r>
            <a:r>
              <a:rPr lang="en-US" sz="1800" b="1" dirty="0" smtClean="0">
                <a:latin typeface="Arial" pitchFamily="34" charset="0"/>
                <a:cs typeface="Arial" pitchFamily="34" charset="0"/>
              </a:rPr>
              <a:t>TP</a:t>
            </a:r>
            <a:r>
              <a:rPr lang="en-US" sz="1800" dirty="0" smtClean="0">
                <a:latin typeface="Arial" pitchFamily="34" charset="0"/>
                <a:cs typeface="Arial" pitchFamily="34" charset="0"/>
              </a:rPr>
              <a:t>)</a:t>
            </a:r>
          </a:p>
          <a:p>
            <a:pPr lvl="1"/>
            <a:r>
              <a:rPr lang="en-US" sz="1800" dirty="0" smtClean="0">
                <a:latin typeface="Arial" pitchFamily="34" charset="0"/>
                <a:cs typeface="Arial" pitchFamily="34" charset="0"/>
              </a:rPr>
              <a:t>incorrect interactions inferred (false positives, </a:t>
            </a:r>
            <a:r>
              <a:rPr lang="en-US" sz="1800" b="1" dirty="0" smtClean="0">
                <a:latin typeface="Arial" pitchFamily="34" charset="0"/>
                <a:cs typeface="Arial" pitchFamily="34" charset="0"/>
              </a:rPr>
              <a:t>FP</a:t>
            </a:r>
            <a:r>
              <a:rPr lang="en-US" sz="1800" dirty="0" smtClean="0">
                <a:latin typeface="Arial" pitchFamily="34" charset="0"/>
                <a:cs typeface="Arial" pitchFamily="34" charset="0"/>
              </a:rPr>
              <a:t>)</a:t>
            </a:r>
          </a:p>
          <a:p>
            <a:pPr lvl="1"/>
            <a:r>
              <a:rPr lang="en-US" sz="1800" dirty="0" smtClean="0">
                <a:latin typeface="Arial" pitchFamily="34" charset="0"/>
                <a:cs typeface="Arial" pitchFamily="34" charset="0"/>
              </a:rPr>
              <a:t>correct non-interactions inferred (true negatives, </a:t>
            </a:r>
            <a:r>
              <a:rPr lang="en-US" sz="1800" b="1" dirty="0" smtClean="0">
                <a:latin typeface="Arial" pitchFamily="34" charset="0"/>
                <a:cs typeface="Arial" pitchFamily="34" charset="0"/>
              </a:rPr>
              <a:t>TN</a:t>
            </a:r>
            <a:r>
              <a:rPr lang="en-US" sz="1800" dirty="0" smtClean="0">
                <a:latin typeface="Arial" pitchFamily="34" charset="0"/>
                <a:cs typeface="Arial" pitchFamily="34" charset="0"/>
              </a:rPr>
              <a:t>)</a:t>
            </a:r>
          </a:p>
          <a:p>
            <a:pPr lvl="1"/>
            <a:r>
              <a:rPr lang="en-US" sz="1800" dirty="0" smtClean="0">
                <a:latin typeface="Arial" pitchFamily="34" charset="0"/>
                <a:cs typeface="Arial" pitchFamily="34" charset="0"/>
              </a:rPr>
              <a:t>incorrect non-interactions inferred (false negatives </a:t>
            </a:r>
            <a:r>
              <a:rPr lang="en-US" sz="1800" b="1" dirty="0" smtClean="0">
                <a:latin typeface="Arial" pitchFamily="34" charset="0"/>
                <a:cs typeface="Arial" pitchFamily="34" charset="0"/>
              </a:rPr>
              <a:t>FN</a:t>
            </a:r>
            <a:r>
              <a:rPr lang="en-US" sz="1800" dirty="0" smtClean="0">
                <a:latin typeface="Arial" pitchFamily="34" charset="0"/>
                <a:cs typeface="Arial" pitchFamily="34" charset="0"/>
              </a:rPr>
              <a:t>)</a:t>
            </a:r>
          </a:p>
          <a:p>
            <a:pPr>
              <a:buNone/>
            </a:pPr>
            <a:endParaRPr lang="en-US" sz="2000" dirty="0" smtClean="0">
              <a:latin typeface="Arial" pitchFamily="34" charset="0"/>
              <a:cs typeface="Arial" pitchFamily="34" charset="0"/>
            </a:endParaRPr>
          </a:p>
          <a:p>
            <a:pPr>
              <a:buNone/>
            </a:pPr>
            <a:r>
              <a:rPr lang="en-US" sz="2000" b="1" dirty="0" smtClean="0">
                <a:latin typeface="Arial" pitchFamily="34" charset="0"/>
                <a:cs typeface="Arial" pitchFamily="34" charset="0"/>
              </a:rPr>
              <a:t>Metrics</a:t>
            </a:r>
          </a:p>
          <a:p>
            <a:pPr lvl="1"/>
            <a:r>
              <a:rPr lang="en-US" sz="1800" dirty="0" smtClean="0">
                <a:latin typeface="Arial" pitchFamily="34" charset="0"/>
                <a:cs typeface="Arial" pitchFamily="34" charset="0"/>
              </a:rPr>
              <a:t>recall or true positive rate </a:t>
            </a:r>
          </a:p>
          <a:p>
            <a:pPr lvl="1">
              <a:buNone/>
            </a:pP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false positive rate </a:t>
            </a:r>
          </a:p>
          <a:p>
            <a:pPr lvl="1"/>
            <a:r>
              <a:rPr lang="en-US" sz="1800" dirty="0" smtClean="0">
                <a:latin typeface="Arial" pitchFamily="34" charset="0"/>
                <a:cs typeface="Arial" pitchFamily="34" charset="0"/>
              </a:rPr>
              <a:t>                       </a:t>
            </a:r>
          </a:p>
          <a:p>
            <a:pPr lvl="1"/>
            <a:r>
              <a:rPr lang="en-US" sz="1800" dirty="0" smtClean="0">
                <a:latin typeface="Arial" pitchFamily="34" charset="0"/>
                <a:cs typeface="Arial" pitchFamily="34" charset="0"/>
              </a:rPr>
              <a:t>accuracy</a:t>
            </a:r>
          </a:p>
          <a:p>
            <a:pPr lvl="1"/>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precision or positive predictive value </a:t>
            </a:r>
          </a:p>
          <a:p>
            <a:pPr>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graphicFrame>
        <p:nvGraphicFramePr>
          <p:cNvPr id="5" name="Object 4"/>
          <p:cNvGraphicFramePr>
            <a:graphicFrameLocks noChangeAspect="1"/>
          </p:cNvGraphicFramePr>
          <p:nvPr/>
        </p:nvGraphicFramePr>
        <p:xfrm>
          <a:off x="3751968" y="3762905"/>
          <a:ext cx="1054100" cy="393700"/>
        </p:xfrm>
        <a:graphic>
          <a:graphicData uri="http://schemas.openxmlformats.org/presentationml/2006/ole">
            <p:oleObj spid="_x0000_s1113090" name="Equation" r:id="rId3" imgW="1054080" imgH="393480" progId="Equation.DSMT4">
              <p:embed/>
            </p:oleObj>
          </a:graphicData>
        </a:graphic>
      </p:graphicFrame>
      <p:graphicFrame>
        <p:nvGraphicFramePr>
          <p:cNvPr id="1113096" name="Object 8"/>
          <p:cNvGraphicFramePr>
            <a:graphicFrameLocks noChangeAspect="1"/>
          </p:cNvGraphicFramePr>
          <p:nvPr/>
        </p:nvGraphicFramePr>
        <p:xfrm>
          <a:off x="3020129" y="4379560"/>
          <a:ext cx="1041400" cy="393700"/>
        </p:xfrm>
        <a:graphic>
          <a:graphicData uri="http://schemas.openxmlformats.org/presentationml/2006/ole">
            <p:oleObj spid="_x0000_s1113096" name="Equation" r:id="rId4" imgW="1041120" imgH="393480" progId="Equation.DSMT4">
              <p:embed/>
            </p:oleObj>
          </a:graphicData>
        </a:graphic>
      </p:graphicFrame>
      <p:graphicFrame>
        <p:nvGraphicFramePr>
          <p:cNvPr id="1113097" name="Object 9"/>
          <p:cNvGraphicFramePr>
            <a:graphicFrameLocks noChangeAspect="1"/>
          </p:cNvGraphicFramePr>
          <p:nvPr/>
        </p:nvGraphicFramePr>
        <p:xfrm>
          <a:off x="4787724" y="5707945"/>
          <a:ext cx="1041400" cy="393700"/>
        </p:xfrm>
        <a:graphic>
          <a:graphicData uri="http://schemas.openxmlformats.org/presentationml/2006/ole">
            <p:oleObj spid="_x0000_s1113097" name="Equation" r:id="rId5" imgW="1041120" imgH="393480" progId="Equation.DSMT4">
              <p:embed/>
            </p:oleObj>
          </a:graphicData>
        </a:graphic>
      </p:graphicFrame>
      <p:graphicFrame>
        <p:nvGraphicFramePr>
          <p:cNvPr id="1113098" name="Object 10"/>
          <p:cNvGraphicFramePr>
            <a:graphicFrameLocks noChangeAspect="1"/>
          </p:cNvGraphicFramePr>
          <p:nvPr/>
        </p:nvGraphicFramePr>
        <p:xfrm>
          <a:off x="2114550" y="5006622"/>
          <a:ext cx="2413000" cy="419100"/>
        </p:xfrm>
        <a:graphic>
          <a:graphicData uri="http://schemas.openxmlformats.org/presentationml/2006/ole">
            <p:oleObj spid="_x0000_s1113098" name="Equation" r:id="rId6" imgW="2412720" imgH="41904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34" y="166511"/>
            <a:ext cx="8839199" cy="6019800"/>
          </a:xfrm>
        </p:spPr>
        <p:txBody>
          <a:bodyPr/>
          <a:lstStyle/>
          <a:p>
            <a:pPr algn="ctr">
              <a:buNone/>
            </a:pPr>
            <a:r>
              <a:rPr lang="en-US" sz="2000" b="1" dirty="0" smtClean="0">
                <a:latin typeface="Arial" pitchFamily="34" charset="0"/>
                <a:cs typeface="Arial" pitchFamily="34" charset="0"/>
              </a:rPr>
              <a:t>Two published method based on hitting set approach</a:t>
            </a:r>
          </a:p>
          <a:p>
            <a:pPr>
              <a:buNone/>
            </a:pPr>
            <a:endParaRPr lang="en-US" dirty="0" smtClean="0">
              <a:latin typeface="Arial" pitchFamily="34" charset="0"/>
              <a:cs typeface="Arial" pitchFamily="34" charset="0"/>
            </a:endParaRPr>
          </a:p>
          <a:p>
            <a:pPr>
              <a:buNone/>
            </a:pPr>
            <a:r>
              <a:rPr lang="en-US" sz="1800" b="1" dirty="0" smtClean="0">
                <a:latin typeface="Arial" pitchFamily="34" charset="0"/>
                <a:cs typeface="Arial" pitchFamily="34" charset="0"/>
              </a:rPr>
              <a:t>(A) </a:t>
            </a:r>
            <a:r>
              <a:rPr lang="en-US" sz="1800" b="1" dirty="0" err="1" smtClean="0">
                <a:latin typeface="Arial" pitchFamily="34" charset="0"/>
                <a:cs typeface="Arial" pitchFamily="34" charset="0"/>
              </a:rPr>
              <a:t>Ideker</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Thorsson</a:t>
            </a:r>
            <a:r>
              <a:rPr lang="en-US" sz="1800" b="1" dirty="0" smtClean="0">
                <a:latin typeface="Arial" pitchFamily="34" charset="0"/>
                <a:cs typeface="Arial" pitchFamily="34" charset="0"/>
              </a:rPr>
              <a:t>, Karp, PSB (2000)</a:t>
            </a:r>
            <a:endParaRPr lang="en-US" dirty="0" smtClean="0">
              <a:latin typeface="Arial" pitchFamily="34" charset="0"/>
              <a:cs typeface="Arial" pitchFamily="34" charset="0"/>
            </a:endParaRPr>
          </a:p>
          <a:p>
            <a:pPr>
              <a:buNone/>
            </a:pPr>
            <a:r>
              <a:rPr lang="en-US" sz="1800" dirty="0" smtClean="0">
                <a:latin typeface="Arial" pitchFamily="34" charset="0"/>
                <a:cs typeface="Arial" pitchFamily="34" charset="0"/>
              </a:rPr>
              <a:t>First step (</a:t>
            </a:r>
            <a:r>
              <a:rPr lang="en-US" sz="1800" i="1" dirty="0" smtClean="0">
                <a:latin typeface="Arial" pitchFamily="34" charset="0"/>
                <a:cs typeface="Arial" pitchFamily="34" charset="0"/>
              </a:rPr>
              <a:t>network inference</a:t>
            </a:r>
            <a:r>
              <a:rPr lang="en-US" sz="1800" dirty="0" smtClean="0">
                <a:latin typeface="Arial" pitchFamily="34" charset="0"/>
                <a:cs typeface="Arial" pitchFamily="34" charset="0"/>
              </a:rPr>
              <a:t>):  </a:t>
            </a:r>
          </a:p>
          <a:p>
            <a:pPr lvl="1">
              <a:buNone/>
            </a:pPr>
            <a:r>
              <a:rPr lang="en-US" sz="1800" dirty="0" smtClean="0">
                <a:latin typeface="Arial" pitchFamily="34" charset="0"/>
                <a:cs typeface="Arial" pitchFamily="34" charset="0"/>
              </a:rPr>
              <a:t>estimate a </a:t>
            </a:r>
            <a:r>
              <a:rPr lang="en-US" sz="1800" b="1" dirty="0" smtClean="0">
                <a:latin typeface="Arial" pitchFamily="34" charset="0"/>
                <a:cs typeface="Arial" pitchFamily="34" charset="0"/>
              </a:rPr>
              <a:t>set </a:t>
            </a:r>
            <a:r>
              <a:rPr lang="en-US" sz="1800" dirty="0" smtClean="0">
                <a:latin typeface="Arial" pitchFamily="34" charset="0"/>
                <a:cs typeface="Arial" pitchFamily="34" charset="0"/>
              </a:rPr>
              <a:t>of </a:t>
            </a:r>
            <a:r>
              <a:rPr lang="en-US" sz="1800" b="1" dirty="0" smtClean="0">
                <a:latin typeface="Arial" pitchFamily="34" charset="0"/>
                <a:cs typeface="Arial" pitchFamily="34" charset="0"/>
              </a:rPr>
              <a:t>Boolean</a:t>
            </a:r>
            <a:r>
              <a:rPr lang="en-US" sz="1800" dirty="0" smtClean="0">
                <a:latin typeface="Arial" pitchFamily="34" charset="0"/>
                <a:cs typeface="Arial" pitchFamily="34" charset="0"/>
              </a:rPr>
              <a:t> networks consistent with an </a:t>
            </a:r>
            <a:r>
              <a:rPr lang="en-US" sz="1800" i="1" dirty="0" smtClean="0">
                <a:latin typeface="Arial" pitchFamily="34" charset="0"/>
                <a:cs typeface="Arial" pitchFamily="34" charset="0"/>
              </a:rPr>
              <a:t>observed</a:t>
            </a:r>
            <a:r>
              <a:rPr lang="en-US" sz="1800" dirty="0" smtClean="0">
                <a:latin typeface="Arial" pitchFamily="34" charset="0"/>
                <a:cs typeface="Arial" pitchFamily="34" charset="0"/>
              </a:rPr>
              <a:t> set of steady-state gene expression profiles, each generated from a different perturbation to the genetic network</a:t>
            </a:r>
          </a:p>
          <a:p>
            <a:pPr>
              <a:buNone/>
            </a:pPr>
            <a:r>
              <a:rPr lang="en-US" sz="1800" dirty="0" smtClean="0">
                <a:latin typeface="Arial" pitchFamily="34" charset="0"/>
                <a:cs typeface="Arial" pitchFamily="34" charset="0"/>
              </a:rPr>
              <a:t>Second step (</a:t>
            </a:r>
            <a:r>
              <a:rPr lang="en-US" sz="1800" i="1" dirty="0" smtClean="0">
                <a:latin typeface="Arial" pitchFamily="34" charset="0"/>
                <a:cs typeface="Arial" pitchFamily="34" charset="0"/>
              </a:rPr>
              <a:t>optimization</a:t>
            </a:r>
            <a:r>
              <a:rPr lang="en-US" sz="1800" dirty="0" smtClean="0">
                <a:latin typeface="Arial" pitchFamily="34" charset="0"/>
                <a:cs typeface="Arial" pitchFamily="34" charset="0"/>
              </a:rPr>
              <a:t>):  </a:t>
            </a:r>
          </a:p>
          <a:p>
            <a:pPr lvl="1">
              <a:buNone/>
            </a:pPr>
            <a:r>
              <a:rPr lang="en-US" sz="1800" dirty="0" smtClean="0">
                <a:latin typeface="Arial" pitchFamily="34" charset="0"/>
                <a:cs typeface="Arial" pitchFamily="34" charset="0"/>
              </a:rPr>
              <a:t>use an entropy-based approach to select an </a:t>
            </a:r>
            <a:r>
              <a:rPr lang="en-US" sz="1800" b="1" dirty="0" smtClean="0">
                <a:latin typeface="Arial" pitchFamily="34" charset="0"/>
                <a:cs typeface="Arial" pitchFamily="34" charset="0"/>
              </a:rPr>
              <a:t>additiona</a:t>
            </a:r>
            <a:r>
              <a:rPr lang="en-US" sz="1800" dirty="0" smtClean="0">
                <a:latin typeface="Arial" pitchFamily="34" charset="0"/>
                <a:cs typeface="Arial" pitchFamily="34" charset="0"/>
              </a:rPr>
              <a:t>l perturbation experiment to perform a model selection from the set of predicted Boolean networks</a:t>
            </a:r>
          </a:p>
          <a:p>
            <a:pPr>
              <a:buNone/>
            </a:pPr>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(B) </a:t>
            </a:r>
            <a:r>
              <a:rPr lang="en-US" sz="1800" b="1" dirty="0" err="1" smtClean="0">
                <a:latin typeface="Arial" pitchFamily="34" charset="0"/>
                <a:cs typeface="Arial" pitchFamily="34" charset="0"/>
              </a:rPr>
              <a:t>Jarrah</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Laubenbacher</a:t>
            </a:r>
            <a:r>
              <a:rPr lang="en-US" sz="1800" b="1" dirty="0" smtClean="0">
                <a:latin typeface="Arial" pitchFamily="34" charset="0"/>
                <a:cs typeface="Arial" pitchFamily="34" charset="0"/>
              </a:rPr>
              <a:t>, Stigler, </a:t>
            </a:r>
            <a:r>
              <a:rPr lang="en-US" sz="1800" b="1" dirty="0" err="1" smtClean="0">
                <a:latin typeface="Arial" pitchFamily="34" charset="0"/>
                <a:cs typeface="Arial" pitchFamily="34" charset="0"/>
              </a:rPr>
              <a:t>Stillman</a:t>
            </a:r>
            <a:r>
              <a:rPr lang="en-US" sz="1800" b="1" dirty="0" smtClean="0">
                <a:latin typeface="Arial" pitchFamily="34" charset="0"/>
                <a:cs typeface="Arial" pitchFamily="34" charset="0"/>
              </a:rPr>
              <a:t>, Adv. in Applied Mathematics (2007)</a:t>
            </a:r>
          </a:p>
          <a:p>
            <a:pPr>
              <a:buNone/>
            </a:pPr>
            <a:r>
              <a:rPr lang="en-US" sz="1800" dirty="0" smtClean="0">
                <a:latin typeface="Arial" pitchFamily="34" charset="0"/>
                <a:cs typeface="Arial" pitchFamily="34" charset="0"/>
              </a:rPr>
              <a:t>Attempts to infer the </a:t>
            </a:r>
            <a:r>
              <a:rPr lang="en-US" sz="1800" i="1" dirty="0" smtClean="0">
                <a:latin typeface="Arial" pitchFamily="34" charset="0"/>
                <a:cs typeface="Arial" pitchFamily="34" charset="0"/>
              </a:rPr>
              <a:t>most likely </a:t>
            </a:r>
            <a:r>
              <a:rPr lang="en-US" sz="1800" b="1" dirty="0" smtClean="0">
                <a:latin typeface="Arial" pitchFamily="34" charset="0"/>
                <a:cs typeface="Arial" pitchFamily="34" charset="0"/>
              </a:rPr>
              <a:t>causal</a:t>
            </a:r>
            <a:r>
              <a:rPr lang="en-US" sz="1800" dirty="0" smtClean="0">
                <a:latin typeface="Arial" pitchFamily="34" charset="0"/>
                <a:cs typeface="Arial" pitchFamily="34" charset="0"/>
              </a:rPr>
              <a:t> relationships among network elements from gene expression data </a:t>
            </a:r>
          </a:p>
          <a:p>
            <a:pPr>
              <a:buNone/>
            </a:pPr>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For other published results, see, for example: </a:t>
            </a:r>
          </a:p>
          <a:p>
            <a:pPr lvl="1">
              <a:buNone/>
            </a:pPr>
            <a:r>
              <a:rPr lang="en-US" sz="1800" b="1" dirty="0" err="1" smtClean="0">
                <a:latin typeface="Arial" pitchFamily="34" charset="0"/>
                <a:cs typeface="Arial" pitchFamily="34" charset="0"/>
              </a:rPr>
              <a:t>Krupa</a:t>
            </a:r>
            <a:r>
              <a:rPr lang="en-US" sz="1800" b="1" dirty="0" smtClean="0">
                <a:latin typeface="Arial" pitchFamily="34" charset="0"/>
                <a:cs typeface="Arial" pitchFamily="34" charset="0"/>
              </a:rPr>
              <a:t>, Journal of Theoretical Biology (2002)</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67" y="166511"/>
            <a:ext cx="8229600" cy="6110111"/>
          </a:xfrm>
        </p:spPr>
        <p:txBody>
          <a:bodyPr/>
          <a:lstStyle/>
          <a:p>
            <a:pPr algn="ctr">
              <a:buNone/>
            </a:pPr>
            <a:r>
              <a:rPr lang="en-US" sz="1800" b="1" dirty="0" smtClean="0">
                <a:latin typeface="Arial" pitchFamily="34" charset="0"/>
                <a:cs typeface="Arial" pitchFamily="34" charset="0"/>
              </a:rPr>
              <a:t>Comparative analysis (via benchmark testing) </a:t>
            </a:r>
            <a:r>
              <a:rPr lang="en-US" sz="1800" dirty="0" smtClean="0">
                <a:latin typeface="Arial" pitchFamily="34" charset="0"/>
                <a:cs typeface="Arial" pitchFamily="34" charset="0"/>
              </a:rPr>
              <a:t>of two approaches by</a:t>
            </a:r>
          </a:p>
          <a:p>
            <a:pPr marL="800100" lvl="1">
              <a:buNone/>
            </a:pPr>
            <a:r>
              <a:rPr lang="en-US" sz="1800" b="1" dirty="0" smtClean="0">
                <a:latin typeface="Arial" pitchFamily="34" charset="0"/>
                <a:cs typeface="Arial" pitchFamily="34" charset="0"/>
              </a:rPr>
              <a: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Ideker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Thorsson</a:t>
            </a:r>
            <a:r>
              <a:rPr lang="en-US" sz="1800" dirty="0" smtClean="0">
                <a:latin typeface="Arial" pitchFamily="34" charset="0"/>
                <a:cs typeface="Arial" pitchFamily="34" charset="0"/>
              </a:rPr>
              <a:t>, Karp </a:t>
            </a:r>
          </a:p>
          <a:p>
            <a:pPr marL="800100" lvl="1">
              <a:buNone/>
            </a:pPr>
            <a:r>
              <a:rPr lang="en-US" sz="1800" b="1" dirty="0" smtClean="0">
                <a:latin typeface="Arial" pitchFamily="34" charset="0"/>
                <a:cs typeface="Arial" pitchFamily="34" charset="0"/>
              </a:rPr>
              <a:t>(B)</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Jarrah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Laubenbacher</a:t>
            </a:r>
            <a:r>
              <a:rPr lang="en-US" sz="1800" dirty="0" smtClean="0">
                <a:latin typeface="Arial" pitchFamily="34" charset="0"/>
                <a:cs typeface="Arial" pitchFamily="34" charset="0"/>
              </a:rPr>
              <a:t>, Stigler, </a:t>
            </a:r>
            <a:r>
              <a:rPr lang="en-US" sz="1800" dirty="0" err="1" smtClean="0">
                <a:latin typeface="Arial" pitchFamily="34" charset="0"/>
                <a:cs typeface="Arial" pitchFamily="34" charset="0"/>
              </a:rPr>
              <a:t>Stillman</a:t>
            </a:r>
            <a:endParaRPr lang="en-US" sz="1800" dirty="0" smtClean="0">
              <a:latin typeface="Arial" pitchFamily="34" charset="0"/>
              <a:cs typeface="Arial" pitchFamily="34" charset="0"/>
            </a:endParaRPr>
          </a:p>
          <a:p>
            <a:pPr marL="400050">
              <a:buNone/>
            </a:pPr>
            <a:r>
              <a:rPr lang="en-US" sz="1800" dirty="0" smtClean="0">
                <a:latin typeface="Arial" pitchFamily="34" charset="0"/>
                <a:cs typeface="Arial" pitchFamily="34" charset="0"/>
              </a:rPr>
              <a:t>Two gold standard networks:</a:t>
            </a:r>
          </a:p>
          <a:p>
            <a:pPr marL="400050">
              <a:buNone/>
            </a:pPr>
            <a:endParaRPr lang="en-US" sz="1800" dirty="0" smtClean="0">
              <a:latin typeface="Arial" pitchFamily="34" charset="0"/>
              <a:cs typeface="Arial" pitchFamily="34" charset="0"/>
            </a:endParaRPr>
          </a:p>
          <a:p>
            <a:pPr marL="457200" indent="-400050">
              <a:buFont typeface="+mj-lt"/>
              <a:buAutoNum type="alphaLcPeriod"/>
            </a:pPr>
            <a:r>
              <a:rPr lang="en-US" sz="1800" i="1" dirty="0" smtClean="0">
                <a:cs typeface="Arial" pitchFamily="34" charset="0"/>
              </a:rPr>
              <a:t> </a:t>
            </a:r>
            <a:r>
              <a:rPr lang="en-US" sz="1800" i="1" dirty="0" smtClean="0">
                <a:latin typeface="Arial" pitchFamily="34" charset="0"/>
                <a:cs typeface="Arial" pitchFamily="34" charset="0"/>
              </a:rPr>
              <a:t>S</a:t>
            </a:r>
            <a:r>
              <a:rPr lang="en-US" sz="1800" dirty="0" smtClean="0">
                <a:latin typeface="Arial" pitchFamily="34" charset="0"/>
                <a:cs typeface="Arial" pitchFamily="34" charset="0"/>
              </a:rPr>
              <a:t>egment polarity network of</a:t>
            </a:r>
            <a:r>
              <a:rPr lang="en-US" sz="1800" i="1" dirty="0" smtClean="0">
                <a:latin typeface="Arial" pitchFamily="34" charset="0"/>
                <a:cs typeface="Arial" pitchFamily="34" charset="0"/>
              </a:rPr>
              <a:t> </a:t>
            </a:r>
            <a:r>
              <a:rPr lang="en-US" sz="1800" i="1" dirty="0" smtClean="0">
                <a:cs typeface="Arial" pitchFamily="34" charset="0"/>
              </a:rPr>
              <a:t>Drosophila </a:t>
            </a:r>
            <a:r>
              <a:rPr lang="en-US" sz="1800" i="1" dirty="0" err="1" smtClean="0">
                <a:cs typeface="Arial" pitchFamily="34" charset="0"/>
              </a:rPr>
              <a:t>melanogaster</a:t>
            </a:r>
            <a:r>
              <a:rPr lang="en-US" sz="1800" i="1" dirty="0" smtClean="0">
                <a:cs typeface="Arial" pitchFamily="34" charset="0"/>
              </a:rPr>
              <a:t> </a:t>
            </a:r>
            <a:r>
              <a:rPr lang="en-US" sz="1800" dirty="0" smtClean="0">
                <a:latin typeface="Arial" pitchFamily="34" charset="0"/>
                <a:cs typeface="Arial" pitchFamily="34" charset="0"/>
              </a:rPr>
              <a:t>(fruit fly)</a:t>
            </a:r>
            <a:r>
              <a:rPr lang="en-US" sz="1800" i="1" dirty="0" smtClean="0">
                <a:cs typeface="Arial" pitchFamily="34" charset="0"/>
              </a:rPr>
              <a:t>:</a:t>
            </a:r>
          </a:p>
          <a:p>
            <a:pPr marL="857250" lvl="1" indent="-400050"/>
            <a:r>
              <a:rPr lang="en-US" sz="1600" dirty="0" smtClean="0">
                <a:latin typeface="Arial" pitchFamily="34" charset="0"/>
                <a:cs typeface="Arial" pitchFamily="34" charset="0"/>
              </a:rPr>
              <a:t>last step in the hierarchical cascade of gene families initiating the segmented body of the fruit fly</a:t>
            </a:r>
          </a:p>
          <a:p>
            <a:pPr marL="857250" lvl="1" indent="-400050"/>
            <a:r>
              <a:rPr lang="en-US" sz="1600" dirty="0" smtClean="0">
                <a:latin typeface="Arial" pitchFamily="34" charset="0"/>
                <a:cs typeface="Arial" pitchFamily="34" charset="0"/>
              </a:rPr>
              <a:t>genes of this network include </a:t>
            </a:r>
          </a:p>
          <a:p>
            <a:pPr marL="1714500" lvl="3" indent="-400050"/>
            <a:r>
              <a:rPr lang="en-US" sz="1600" dirty="0" smtClean="0">
                <a:latin typeface="Arial" pitchFamily="34" charset="0"/>
                <a:cs typeface="Arial" pitchFamily="34" charset="0"/>
              </a:rPr>
              <a:t>engrailed (</a:t>
            </a:r>
            <a:r>
              <a:rPr lang="en-US" sz="1600" i="1" dirty="0" smtClean="0">
                <a:cs typeface="Arial" pitchFamily="34" charset="0"/>
              </a:rPr>
              <a:t>en</a:t>
            </a:r>
            <a:r>
              <a:rPr lang="en-US" sz="1600" dirty="0" smtClean="0">
                <a:latin typeface="Arial" pitchFamily="34" charset="0"/>
                <a:cs typeface="Arial" pitchFamily="34" charset="0"/>
              </a:rPr>
              <a:t>) </a:t>
            </a:r>
          </a:p>
          <a:p>
            <a:pPr marL="1714500" lvl="3" indent="-400050"/>
            <a:r>
              <a:rPr lang="en-US" sz="1600" dirty="0" smtClean="0">
                <a:latin typeface="Arial" pitchFamily="34" charset="0"/>
                <a:cs typeface="Arial" pitchFamily="34" charset="0"/>
              </a:rPr>
              <a:t>wingless (</a:t>
            </a:r>
            <a:r>
              <a:rPr lang="en-US" sz="1600" i="1" dirty="0" err="1" smtClean="0">
                <a:cs typeface="Arial" pitchFamily="34" charset="0"/>
              </a:rPr>
              <a:t>wg</a:t>
            </a:r>
            <a:r>
              <a:rPr lang="en-US" sz="1600" dirty="0" smtClean="0">
                <a:latin typeface="Arial" pitchFamily="34" charset="0"/>
                <a:cs typeface="Arial" pitchFamily="34" charset="0"/>
              </a:rPr>
              <a:t>), </a:t>
            </a:r>
          </a:p>
          <a:p>
            <a:pPr marL="1714500" lvl="3" indent="-400050"/>
            <a:r>
              <a:rPr lang="en-US" sz="1600" dirty="0" smtClean="0">
                <a:latin typeface="Arial" pitchFamily="34" charset="0"/>
                <a:cs typeface="Arial" pitchFamily="34" charset="0"/>
              </a:rPr>
              <a:t>hedgehog (</a:t>
            </a:r>
            <a:r>
              <a:rPr lang="en-US" sz="1600" i="1" dirty="0" err="1" smtClean="0">
                <a:cs typeface="Arial" pitchFamily="34" charset="0"/>
              </a:rPr>
              <a:t>hh</a:t>
            </a:r>
            <a:r>
              <a:rPr lang="en-US" sz="1600" dirty="0" smtClean="0">
                <a:latin typeface="Arial" pitchFamily="34" charset="0"/>
                <a:cs typeface="Arial" pitchFamily="34" charset="0"/>
              </a:rPr>
              <a:t>) </a:t>
            </a:r>
          </a:p>
          <a:p>
            <a:pPr marL="1714500" lvl="3" indent="-400050"/>
            <a:r>
              <a:rPr lang="en-US" sz="1600" dirty="0" smtClean="0">
                <a:latin typeface="Arial" pitchFamily="34" charset="0"/>
                <a:cs typeface="Arial" pitchFamily="34" charset="0"/>
              </a:rPr>
              <a:t>patched (</a:t>
            </a:r>
            <a:r>
              <a:rPr lang="en-US" sz="1600" i="1" dirty="0" err="1" smtClean="0">
                <a:cs typeface="Arial" pitchFamily="34" charset="0"/>
              </a:rPr>
              <a:t>ptc</a:t>
            </a:r>
            <a:r>
              <a:rPr lang="en-US" sz="1600" dirty="0" smtClean="0">
                <a:latin typeface="Arial" pitchFamily="34" charset="0"/>
                <a:cs typeface="Arial" pitchFamily="34" charset="0"/>
              </a:rPr>
              <a:t>) </a:t>
            </a:r>
          </a:p>
          <a:p>
            <a:pPr marL="1714500" lvl="3" indent="-400050"/>
            <a:r>
              <a:rPr lang="en-US" sz="1600" dirty="0" err="1" smtClean="0">
                <a:latin typeface="Arial" pitchFamily="34" charset="0"/>
                <a:cs typeface="Arial" pitchFamily="34" charset="0"/>
              </a:rPr>
              <a:t>cubitus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interruptus</a:t>
            </a:r>
            <a:r>
              <a:rPr lang="en-US" sz="1600" dirty="0" smtClean="0">
                <a:latin typeface="Arial" pitchFamily="34" charset="0"/>
                <a:cs typeface="Arial" pitchFamily="34" charset="0"/>
              </a:rPr>
              <a:t> (</a:t>
            </a:r>
            <a:r>
              <a:rPr lang="en-US" sz="1600" i="1" dirty="0" err="1" smtClean="0">
                <a:cs typeface="Arial" pitchFamily="34" charset="0"/>
              </a:rPr>
              <a:t>ci</a:t>
            </a:r>
            <a:r>
              <a:rPr lang="en-US" sz="1600" dirty="0" smtClean="0">
                <a:latin typeface="Arial" pitchFamily="34" charset="0"/>
                <a:cs typeface="Arial" pitchFamily="34" charset="0"/>
              </a:rPr>
              <a:t>) and </a:t>
            </a:r>
          </a:p>
          <a:p>
            <a:pPr marL="1714500" lvl="3" indent="-400050"/>
            <a:r>
              <a:rPr lang="en-US" sz="1600" dirty="0" smtClean="0">
                <a:latin typeface="Arial" pitchFamily="34" charset="0"/>
                <a:cs typeface="Arial" pitchFamily="34" charset="0"/>
              </a:rPr>
              <a:t>sloppy paired (</a:t>
            </a:r>
            <a:r>
              <a:rPr lang="en-US" sz="1600" i="1" dirty="0" err="1" smtClean="0">
                <a:cs typeface="Arial" pitchFamily="34" charset="0"/>
              </a:rPr>
              <a:t>slp</a:t>
            </a:r>
            <a:r>
              <a:rPr lang="en-US" sz="1600" dirty="0" smtClean="0">
                <a:latin typeface="Arial" pitchFamily="34" charset="0"/>
                <a:cs typeface="Arial" pitchFamily="34" charset="0"/>
              </a:rPr>
              <a:t>)</a:t>
            </a:r>
          </a:p>
          <a:p>
            <a:pPr marL="857250" lvl="1" indent="-400050">
              <a:buNone/>
            </a:pPr>
            <a:r>
              <a:rPr lang="en-US" sz="1600" dirty="0" smtClean="0">
                <a:latin typeface="Arial" pitchFamily="34" charset="0"/>
                <a:cs typeface="Arial" pitchFamily="34" charset="0"/>
              </a:rPr>
              <a:t>       coding for the corresponding proteins</a:t>
            </a:r>
          </a:p>
          <a:p>
            <a:pPr marL="857250" lvl="1" indent="-400050"/>
            <a:r>
              <a:rPr lang="en-US" sz="1600" dirty="0" smtClean="0">
                <a:latin typeface="Arial" pitchFamily="34" charset="0"/>
                <a:cs typeface="Arial" pitchFamily="34" charset="0"/>
              </a:rPr>
              <a:t>1 </a:t>
            </a:r>
            <a:r>
              <a:rPr lang="en-US" sz="1600" dirty="0" err="1" smtClean="0">
                <a:latin typeface="Arial" pitchFamily="34" charset="0"/>
                <a:cs typeface="Arial" pitchFamily="34" charset="0"/>
              </a:rPr>
              <a:t>para</a:t>
            </a:r>
            <a:r>
              <a:rPr lang="en-US" sz="1600" dirty="0" smtClean="0">
                <a:latin typeface="Arial" pitchFamily="34" charset="0"/>
                <a:cs typeface="Arial" pitchFamily="34" charset="0"/>
              </a:rPr>
              <a:t>-segment of </a:t>
            </a:r>
            <a:r>
              <a:rPr lang="en-US" sz="1600" b="1" dirty="0" smtClean="0">
                <a:latin typeface="Arial" pitchFamily="34" charset="0"/>
                <a:cs typeface="Arial" pitchFamily="34" charset="0"/>
              </a:rPr>
              <a:t>4 cells</a:t>
            </a:r>
          </a:p>
          <a:p>
            <a:pPr marL="857250" lvl="1" indent="-400050"/>
            <a:r>
              <a:rPr lang="en-US" sz="1600" dirty="0" smtClean="0">
                <a:latin typeface="Arial" pitchFamily="34" charset="0"/>
                <a:cs typeface="Arial" pitchFamily="34" charset="0"/>
              </a:rPr>
              <a:t>60 nodes: variables are expression levels of segment polarity genes/proteins</a:t>
            </a:r>
          </a:p>
          <a:p>
            <a:pPr marL="857250" lvl="1" indent="-400050"/>
            <a:r>
              <a:rPr lang="en-US" sz="1600" dirty="0" smtClean="0">
                <a:latin typeface="Arial" pitchFamily="34" charset="0"/>
                <a:cs typeface="Arial" pitchFamily="34" charset="0"/>
              </a:rPr>
              <a:t>Boolean model from (Albert and </a:t>
            </a:r>
            <a:r>
              <a:rPr lang="en-US" sz="1600" dirty="0" err="1" smtClean="0">
                <a:latin typeface="Arial" pitchFamily="34" charset="0"/>
                <a:cs typeface="Arial" pitchFamily="34" charset="0"/>
              </a:rPr>
              <a:t>Othmer</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Journal of Theoretical Biology</a:t>
            </a:r>
            <a:r>
              <a:rPr lang="en-US" sz="1600" dirty="0" smtClean="0">
                <a:latin typeface="Arial" pitchFamily="34" charset="0"/>
                <a:cs typeface="Arial" pitchFamily="34" charset="0"/>
              </a:rPr>
              <a:t>, 2003)</a:t>
            </a:r>
          </a:p>
          <a:p>
            <a:pPr marL="457200" indent="-457200">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t>ISBRA 2012</a:t>
            </a:r>
            <a:endParaRPr lang="en-US" dirty="0"/>
          </a:p>
        </p:txBody>
      </p:sp>
      <p:pic>
        <p:nvPicPr>
          <p:cNvPr id="7" name="Picture 6" descr="FruitFly.eps"/>
          <p:cNvPicPr>
            <a:picLocks noChangeAspect="1"/>
          </p:cNvPicPr>
          <p:nvPr/>
        </p:nvPicPr>
        <p:blipFill>
          <a:blip r:embed="rId2" cstate="print"/>
          <a:stretch>
            <a:fillRect/>
          </a:stretch>
        </p:blipFill>
        <p:spPr>
          <a:xfrm>
            <a:off x="5297182" y="2472266"/>
            <a:ext cx="3666196" cy="2833512"/>
          </a:xfrm>
          <a:prstGeom prst="rect">
            <a:avLst/>
          </a:prstGeom>
          <a:ln>
            <a:solidFill>
              <a:schemeClr val="bg1"/>
            </a:solidFill>
          </a:ln>
        </p:spPr>
      </p:pic>
      <p:sp>
        <p:nvSpPr>
          <p:cNvPr id="8" name="TextBox 7"/>
          <p:cNvSpPr txBox="1"/>
          <p:nvPr/>
        </p:nvSpPr>
        <p:spPr>
          <a:xfrm>
            <a:off x="4967857" y="5994400"/>
            <a:ext cx="4176143"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Vera-</a:t>
            </a:r>
            <a:r>
              <a:rPr lang="en-US" sz="1600" b="1" dirty="0" err="1" smtClean="0">
                <a:solidFill>
                  <a:srgbClr val="002060"/>
                </a:solidFill>
                <a:latin typeface="Bookman Old Style" pitchFamily="18" charset="0"/>
              </a:rPr>
              <a:t>Licona</a:t>
            </a:r>
            <a:r>
              <a:rPr lang="en-US" sz="1600" b="1" dirty="0" smtClean="0">
                <a:solidFill>
                  <a:srgbClr val="002060"/>
                </a:solidFill>
                <a:latin typeface="Bookman Old Style" pitchFamily="18" charset="0"/>
              </a:rPr>
              <a:t>, Sontag, 2011</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911" y="290689"/>
            <a:ext cx="8229600" cy="4525963"/>
          </a:xfrm>
        </p:spPr>
        <p:txBody>
          <a:bodyPr/>
          <a:lstStyle/>
          <a:p>
            <a:pPr marL="457200" indent="-400050">
              <a:buNone/>
            </a:pPr>
            <a:endParaRPr lang="en-US" sz="1800" i="1" dirty="0" smtClean="0">
              <a:cs typeface="Arial" pitchFamily="34" charset="0"/>
            </a:endParaRPr>
          </a:p>
          <a:p>
            <a:pPr marL="457200" indent="-400050">
              <a:buNone/>
            </a:pPr>
            <a:endParaRPr lang="en-US" sz="1800" i="1" dirty="0" smtClean="0">
              <a:cs typeface="Arial" pitchFamily="34" charset="0"/>
            </a:endParaRPr>
          </a:p>
          <a:p>
            <a:pPr marL="457200" indent="-400050">
              <a:buNone/>
            </a:pPr>
            <a:r>
              <a:rPr lang="en-US" sz="1800" i="1" dirty="0" smtClean="0">
                <a:cs typeface="Arial" pitchFamily="34" charset="0"/>
              </a:rPr>
              <a:t>b. In </a:t>
            </a:r>
            <a:r>
              <a:rPr lang="en-US" sz="1800" i="1" dirty="0" err="1" smtClean="0">
                <a:cs typeface="Arial" pitchFamily="34" charset="0"/>
              </a:rPr>
              <a:t>Silico</a:t>
            </a:r>
            <a:r>
              <a:rPr lang="en-US" sz="1800" i="1" dirty="0" smtClean="0">
                <a:cs typeface="Arial" pitchFamily="34" charset="0"/>
              </a:rPr>
              <a:t> </a:t>
            </a:r>
            <a:r>
              <a:rPr lang="en-US" sz="1800" dirty="0" smtClean="0">
                <a:latin typeface="Arial" pitchFamily="34" charset="0"/>
                <a:cs typeface="Arial" pitchFamily="34" charset="0"/>
              </a:rPr>
              <a:t>network: </a:t>
            </a:r>
            <a:r>
              <a:rPr lang="en-US" sz="1600" b="1" dirty="0" smtClean="0">
                <a:latin typeface="Arial" pitchFamily="34" charset="0"/>
                <a:cs typeface="Arial" pitchFamily="34" charset="0"/>
              </a:rPr>
              <a:t>gene regulatory network with external perturbations</a:t>
            </a:r>
          </a:p>
          <a:p>
            <a:pPr marL="857250" lvl="1" indent="-400050"/>
            <a:r>
              <a:rPr lang="en-US" sz="1600" dirty="0" smtClean="0">
                <a:latin typeface="Arial" pitchFamily="34" charset="0"/>
                <a:cs typeface="Arial" pitchFamily="34" charset="0"/>
              </a:rPr>
              <a:t>13 species: 10 genes plus 3 different environmental perturbations</a:t>
            </a:r>
          </a:p>
          <a:p>
            <a:pPr marL="857250" lvl="1" indent="-400050"/>
            <a:r>
              <a:rPr lang="en-US" sz="1600" dirty="0" smtClean="0">
                <a:latin typeface="Arial" pitchFamily="34" charset="0"/>
                <a:cs typeface="Arial" pitchFamily="34" charset="0"/>
              </a:rPr>
              <a:t>perturbations affect the transcription rate of the gene on which they act directly (through inhibition or activation) and their effect is propagated throughout the network by the interactions between the genes</a:t>
            </a:r>
          </a:p>
          <a:p>
            <a:pPr marL="857250" lvl="1" indent="-400050"/>
            <a:r>
              <a:rPr lang="en-US" sz="1600" dirty="0" smtClean="0">
                <a:latin typeface="Arial" pitchFamily="34" charset="0"/>
                <a:cs typeface="Arial" pitchFamily="34" charset="0"/>
              </a:rPr>
              <a:t>generated using the software package</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in (Mendes, </a:t>
            </a:r>
            <a:r>
              <a:rPr lang="en-US" sz="1600" i="1" dirty="0" smtClean="0">
                <a:cs typeface="Arial" pitchFamily="34" charset="0"/>
              </a:rPr>
              <a:t>Trends </a:t>
            </a:r>
            <a:r>
              <a:rPr lang="en-US" sz="1600" i="1" dirty="0" err="1" smtClean="0">
                <a:cs typeface="Arial" pitchFamily="34" charset="0"/>
              </a:rPr>
              <a:t>Biochem</a:t>
            </a:r>
            <a:r>
              <a:rPr lang="en-US" sz="1600" i="1" dirty="0" smtClean="0">
                <a:cs typeface="Arial" pitchFamily="34" charset="0"/>
              </a:rPr>
              <a:t>. </a:t>
            </a:r>
            <a:r>
              <a:rPr lang="en-US" sz="1600" i="1" dirty="0" err="1" smtClean="0">
                <a:cs typeface="Arial" pitchFamily="34" charset="0"/>
              </a:rPr>
              <a:t>Sci</a:t>
            </a:r>
            <a:r>
              <a:rPr lang="en-US" sz="1600" dirty="0" smtClean="0">
                <a:latin typeface="Arial" pitchFamily="34" charset="0"/>
                <a:cs typeface="Arial" pitchFamily="34" charset="0"/>
              </a:rPr>
              <a:t>, 1997)</a:t>
            </a:r>
          </a:p>
          <a:p>
            <a:pPr>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graphicFrame>
        <p:nvGraphicFramePr>
          <p:cNvPr id="1115138" name="Object 2"/>
          <p:cNvGraphicFramePr>
            <a:graphicFrameLocks noChangeAspect="1"/>
          </p:cNvGraphicFramePr>
          <p:nvPr/>
        </p:nvGraphicFramePr>
        <p:xfrm>
          <a:off x="2071362" y="2742136"/>
          <a:ext cx="3965575" cy="2868442"/>
        </p:xfrm>
        <a:graphic>
          <a:graphicData uri="http://schemas.openxmlformats.org/presentationml/2006/ole">
            <p:oleObj spid="_x0000_s1115138" name="Acrobat Document" r:id="rId3" imgW="5219700" imgH="4152810" progId="AcroExch.Document.7">
              <p:embed/>
            </p:oleObj>
          </a:graphicData>
        </a:graphic>
      </p:graphicFrame>
      <p:sp>
        <p:nvSpPr>
          <p:cNvPr id="6" name="TextBox 5"/>
          <p:cNvSpPr txBox="1"/>
          <p:nvPr/>
        </p:nvSpPr>
        <p:spPr>
          <a:xfrm>
            <a:off x="4967857" y="5926667"/>
            <a:ext cx="4176143"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Vera-</a:t>
            </a:r>
            <a:r>
              <a:rPr lang="en-US" sz="1600" b="1" dirty="0" err="1" smtClean="0">
                <a:solidFill>
                  <a:srgbClr val="002060"/>
                </a:solidFill>
                <a:latin typeface="Bookman Old Style" pitchFamily="18" charset="0"/>
              </a:rPr>
              <a:t>Licona</a:t>
            </a:r>
            <a:r>
              <a:rPr lang="en-US" sz="1600" b="1" dirty="0" smtClean="0">
                <a:solidFill>
                  <a:srgbClr val="002060"/>
                </a:solidFill>
                <a:latin typeface="Bookman Old Style" pitchFamily="18" charset="0"/>
              </a:rPr>
              <a:t>, Sontag, 2011</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022" y="290689"/>
            <a:ext cx="8528756" cy="5816600"/>
          </a:xfrm>
        </p:spPr>
        <p:txBody>
          <a:bodyPr/>
          <a:lstStyle/>
          <a:p>
            <a:pPr algn="ctr">
              <a:buNone/>
            </a:pPr>
            <a:endParaRPr lang="en-US" dirty="0" smtClean="0">
              <a:latin typeface="Arial" pitchFamily="34" charset="0"/>
              <a:cs typeface="Arial" pitchFamily="34" charset="0"/>
            </a:endParaRPr>
          </a:p>
          <a:p>
            <a:pPr algn="ctr">
              <a:buNone/>
            </a:pPr>
            <a:r>
              <a:rPr lang="en-US" dirty="0" smtClean="0">
                <a:latin typeface="Arial" pitchFamily="34" charset="0"/>
                <a:cs typeface="Arial" pitchFamily="34" charset="0"/>
              </a:rPr>
              <a:t>generated time courses for both networks </a:t>
            </a:r>
            <a:r>
              <a:rPr lang="en-US" i="1" dirty="0" smtClean="0">
                <a:cs typeface="Arial" pitchFamily="34" charset="0"/>
              </a:rPr>
              <a:t>(a)</a:t>
            </a:r>
            <a:r>
              <a:rPr lang="en-US" dirty="0" smtClean="0">
                <a:latin typeface="Arial" pitchFamily="34" charset="0"/>
                <a:cs typeface="Arial" pitchFamily="34" charset="0"/>
              </a:rPr>
              <a:t> and </a:t>
            </a:r>
            <a:r>
              <a:rPr lang="en-US" i="1" dirty="0" smtClean="0">
                <a:cs typeface="Arial" pitchFamily="34" charset="0"/>
              </a:rPr>
              <a:t>(b)</a:t>
            </a:r>
          </a:p>
          <a:p>
            <a:pPr>
              <a:buNone/>
            </a:pPr>
            <a:endParaRPr lang="en-US" sz="2000" b="1" dirty="0" smtClean="0">
              <a:latin typeface="Arial" pitchFamily="34" charset="0"/>
              <a:cs typeface="Arial" pitchFamily="34" charset="0"/>
            </a:endParaRPr>
          </a:p>
          <a:p>
            <a:pPr>
              <a:buNone/>
            </a:pPr>
            <a:r>
              <a:rPr lang="en-US" sz="2000" dirty="0" smtClean="0">
                <a:latin typeface="Arial" pitchFamily="34" charset="0"/>
                <a:cs typeface="Arial" pitchFamily="34" charset="0"/>
              </a:rPr>
              <a:t>For method </a:t>
            </a:r>
            <a:r>
              <a:rPr lang="en-US" sz="2000" b="1" dirty="0" smtClean="0">
                <a:latin typeface="Arial" pitchFamily="34" charset="0"/>
                <a:cs typeface="Arial" pitchFamily="34" charset="0"/>
              </a:rPr>
              <a:t>(A)</a:t>
            </a:r>
            <a:r>
              <a:rPr lang="en-US" sz="2000" dirty="0" smtClean="0">
                <a:latin typeface="Arial" pitchFamily="34" charset="0"/>
                <a:cs typeface="Arial" pitchFamily="34" charset="0"/>
              </a:rPr>
              <a:t> we considered both </a:t>
            </a:r>
            <a:r>
              <a:rPr lang="en-US" sz="2000" i="1" dirty="0" smtClean="0">
                <a:latin typeface="Arial" pitchFamily="34" charset="0"/>
                <a:cs typeface="Arial" pitchFamily="34" charset="0"/>
              </a:rPr>
              <a:t>greedy </a:t>
            </a:r>
            <a:r>
              <a:rPr lang="en-US" sz="2000" dirty="0" smtClean="0">
                <a:latin typeface="Arial" pitchFamily="34" charset="0"/>
                <a:cs typeface="Arial" pitchFamily="34" charset="0"/>
              </a:rPr>
              <a:t>and </a:t>
            </a:r>
            <a:r>
              <a:rPr lang="en-US" sz="2000" i="1" dirty="0" smtClean="0">
                <a:latin typeface="Arial" pitchFamily="34" charset="0"/>
                <a:cs typeface="Arial" pitchFamily="34" charset="0"/>
              </a:rPr>
              <a:t>linear programming  </a:t>
            </a:r>
            <a:r>
              <a:rPr lang="en-US" sz="2000" dirty="0" smtClean="0">
                <a:latin typeface="Arial" pitchFamily="34" charset="0"/>
                <a:cs typeface="Arial" pitchFamily="34" charset="0"/>
              </a:rPr>
              <a:t>based approximations to the hitting set problem as well as redundancy values R=1, 2</a:t>
            </a:r>
          </a:p>
          <a:p>
            <a:pPr>
              <a:buNone/>
            </a:pPr>
            <a:endParaRPr lang="en-US" sz="2000" b="1" dirty="0" smtClean="0">
              <a:latin typeface="Arial" pitchFamily="34" charset="0"/>
              <a:cs typeface="Arial" pitchFamily="34" charset="0"/>
            </a:endParaRPr>
          </a:p>
          <a:p>
            <a:pPr>
              <a:buNone/>
            </a:pPr>
            <a:r>
              <a:rPr lang="en-US" sz="2000" dirty="0" smtClean="0">
                <a:latin typeface="Arial" pitchFamily="34" charset="0"/>
                <a:cs typeface="Arial" pitchFamily="34" charset="0"/>
              </a:rPr>
              <a:t>For method </a:t>
            </a:r>
            <a:r>
              <a:rPr lang="en-US" sz="2000" b="1" dirty="0" smtClean="0">
                <a:latin typeface="Arial" pitchFamily="34" charset="0"/>
                <a:cs typeface="Arial" pitchFamily="34" charset="0"/>
              </a:rPr>
              <a:t>(B), </a:t>
            </a:r>
            <a:r>
              <a:rPr lang="en-US" sz="2000" dirty="0" smtClean="0">
                <a:latin typeface="Arial" pitchFamily="34" charset="0"/>
                <a:cs typeface="Arial" pitchFamily="34" charset="0"/>
              </a:rPr>
              <a:t>input data must be </a:t>
            </a:r>
            <a:r>
              <a:rPr lang="en-US" sz="2000" i="1" dirty="0" smtClean="0">
                <a:latin typeface="Arial" pitchFamily="34" charset="0"/>
                <a:cs typeface="Arial" pitchFamily="34" charset="0"/>
              </a:rPr>
              <a:t>discrete</a:t>
            </a:r>
          </a:p>
          <a:p>
            <a:pPr>
              <a:buNone/>
            </a:pPr>
            <a:endParaRPr lang="en-US" sz="2000" i="1" dirty="0" smtClean="0">
              <a:latin typeface="Arial" pitchFamily="34" charset="0"/>
              <a:cs typeface="Arial" pitchFamily="34" charset="0"/>
            </a:endParaRPr>
          </a:p>
          <a:p>
            <a:pPr lvl="1">
              <a:buNone/>
            </a:pPr>
            <a:r>
              <a:rPr lang="en-US" sz="1800" dirty="0" smtClean="0">
                <a:latin typeface="Arial" pitchFamily="34" charset="0"/>
                <a:cs typeface="Arial" pitchFamily="34" charset="0"/>
              </a:rPr>
              <a:t>used three </a:t>
            </a:r>
            <a:r>
              <a:rPr lang="en-US" sz="1800" dirty="0" err="1" smtClean="0">
                <a:latin typeface="Arial" pitchFamily="34" charset="0"/>
                <a:cs typeface="Arial" pitchFamily="34" charset="0"/>
              </a:rPr>
              <a:t>discretization</a:t>
            </a:r>
            <a:r>
              <a:rPr lang="en-US" sz="1800" dirty="0" smtClean="0">
                <a:latin typeface="Arial" pitchFamily="34" charset="0"/>
                <a:cs typeface="Arial" pitchFamily="34" charset="0"/>
              </a:rPr>
              <a:t> methods: </a:t>
            </a:r>
          </a:p>
          <a:p>
            <a:pPr lvl="2"/>
            <a:r>
              <a:rPr lang="en-US" sz="1800" dirty="0" smtClean="0">
                <a:latin typeface="Arial" pitchFamily="34" charset="0"/>
                <a:cs typeface="Arial" pitchFamily="34" charset="0"/>
              </a:rPr>
              <a:t>graph-theoretic based approached “</a:t>
            </a:r>
            <a:r>
              <a:rPr lang="en-US" sz="1800" b="1" dirty="0" smtClean="0">
                <a:latin typeface="Arial" pitchFamily="34" charset="0"/>
                <a:cs typeface="Arial" pitchFamily="34" charset="0"/>
              </a:rPr>
              <a:t>D</a:t>
            </a:r>
            <a:r>
              <a:rPr lang="en-US" sz="1800" dirty="0" smtClean="0">
                <a:latin typeface="Arial" pitchFamily="34" charset="0"/>
                <a:cs typeface="Arial" pitchFamily="34" charset="0"/>
              </a:rPr>
              <a:t>” from (</a:t>
            </a:r>
            <a:r>
              <a:rPr lang="en-US" sz="1800" dirty="0" err="1" smtClean="0">
                <a:latin typeface="Arial" pitchFamily="34" charset="0"/>
                <a:cs typeface="Arial" pitchFamily="34" charset="0"/>
              </a:rPr>
              <a:t>Dimitrova</a:t>
            </a:r>
            <a:r>
              <a:rPr lang="en-US" sz="1800" dirty="0" smtClean="0">
                <a:latin typeface="Arial" pitchFamily="34" charset="0"/>
                <a:cs typeface="Arial" pitchFamily="34" charset="0"/>
              </a:rPr>
              <a:t>, Garcia-Puente, </a:t>
            </a:r>
            <a:r>
              <a:rPr lang="en-US" sz="1800" dirty="0" err="1" smtClean="0">
                <a:latin typeface="Arial" pitchFamily="34" charset="0"/>
                <a:cs typeface="Arial" pitchFamily="34" charset="0"/>
              </a:rPr>
              <a:t>Jarrah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Laubenbacher</a:t>
            </a:r>
            <a:r>
              <a:rPr lang="en-US" sz="1800" dirty="0" smtClean="0">
                <a:latin typeface="Arial" pitchFamily="34" charset="0"/>
                <a:cs typeface="Arial" pitchFamily="34" charset="0"/>
              </a:rPr>
              <a:t>, Stigler, </a:t>
            </a:r>
            <a:r>
              <a:rPr lang="en-US" sz="1800" dirty="0" err="1" smtClean="0">
                <a:latin typeface="Arial" pitchFamily="34" charset="0"/>
                <a:cs typeface="Arial" pitchFamily="34" charset="0"/>
              </a:rPr>
              <a:t>Stillman</a:t>
            </a:r>
            <a:r>
              <a:rPr lang="en-US" sz="1800" dirty="0" smtClean="0">
                <a:latin typeface="Arial" pitchFamily="34" charset="0"/>
                <a:cs typeface="Arial" pitchFamily="34" charset="0"/>
              </a:rPr>
              <a:t>, Vera-</a:t>
            </a:r>
            <a:r>
              <a:rPr lang="en-US" sz="1800" dirty="0" err="1" smtClean="0">
                <a:latin typeface="Arial" pitchFamily="34" charset="0"/>
                <a:cs typeface="Arial" pitchFamily="34" charset="0"/>
              </a:rPr>
              <a:t>Licona</a:t>
            </a:r>
            <a:r>
              <a:rPr lang="en-US" sz="1800" dirty="0" smtClean="0">
                <a:latin typeface="Arial" pitchFamily="34" charset="0"/>
                <a:cs typeface="Arial" pitchFamily="34" charset="0"/>
              </a:rPr>
              <a:t>, 2010)</a:t>
            </a:r>
          </a:p>
          <a:p>
            <a:pPr lvl="2"/>
            <a:r>
              <a:rPr lang="en-US" sz="1800" dirty="0" err="1" smtClean="0">
                <a:latin typeface="Arial" pitchFamily="34" charset="0"/>
                <a:cs typeface="Arial" pitchFamily="34" charset="0"/>
              </a:rPr>
              <a:t>quantile</a:t>
            </a:r>
            <a:r>
              <a:rPr lang="en-US" sz="1800" dirty="0" smtClean="0">
                <a:latin typeface="Arial" pitchFamily="34" charset="0"/>
                <a:cs typeface="Arial" pitchFamily="34" charset="0"/>
              </a:rPr>
              <a:t> “</a:t>
            </a:r>
            <a:r>
              <a:rPr lang="en-US" sz="1800" b="1" dirty="0" smtClean="0">
                <a:latin typeface="Arial" pitchFamily="34" charset="0"/>
                <a:cs typeface="Arial" pitchFamily="34" charset="0"/>
              </a:rPr>
              <a:t>Q</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discretization</a:t>
            </a:r>
            <a:r>
              <a:rPr lang="en-US" sz="1800" dirty="0" smtClean="0">
                <a:latin typeface="Arial" pitchFamily="34" charset="0"/>
                <a:cs typeface="Arial" pitchFamily="34" charset="0"/>
              </a:rPr>
              <a:t> (method in which each variable state receives an equal number of data values)</a:t>
            </a:r>
          </a:p>
          <a:p>
            <a:pPr lvl="2"/>
            <a:r>
              <a:rPr lang="en-US" sz="1800" dirty="0" smtClean="0">
                <a:latin typeface="Arial" pitchFamily="34" charset="0"/>
                <a:cs typeface="Arial" pitchFamily="34" charset="0"/>
              </a:rPr>
              <a:t>interval “</a:t>
            </a:r>
            <a:r>
              <a:rPr lang="en-US" sz="1800" b="1" dirty="0" smtClean="0">
                <a:latin typeface="Arial" pitchFamily="34" charset="0"/>
                <a:cs typeface="Arial" pitchFamily="34" charset="0"/>
              </a:rPr>
              <a: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discretization</a:t>
            </a:r>
            <a:r>
              <a:rPr lang="en-US" sz="1800" dirty="0" smtClean="0">
                <a:latin typeface="Arial" pitchFamily="34" charset="0"/>
                <a:cs typeface="Arial" pitchFamily="34" charset="0"/>
              </a:rPr>
              <a:t> (select thresholds for the different discrete values).</a:t>
            </a:r>
          </a:p>
          <a:p>
            <a:pPr>
              <a:buNone/>
            </a:pPr>
            <a:endParaRPr lang="en-US" sz="2000" b="1"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
        <p:nvSpPr>
          <p:cNvPr id="5" name="TextBox 4"/>
          <p:cNvSpPr txBox="1"/>
          <p:nvPr/>
        </p:nvSpPr>
        <p:spPr>
          <a:xfrm>
            <a:off x="4967857" y="5926667"/>
            <a:ext cx="4176143"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Vera-</a:t>
            </a:r>
            <a:r>
              <a:rPr lang="en-US" sz="1600" b="1" dirty="0" err="1" smtClean="0">
                <a:solidFill>
                  <a:srgbClr val="002060"/>
                </a:solidFill>
                <a:latin typeface="Bookman Old Style" pitchFamily="18" charset="0"/>
              </a:rPr>
              <a:t>Licona</a:t>
            </a:r>
            <a:r>
              <a:rPr lang="en-US" sz="1600" b="1" dirty="0" smtClean="0">
                <a:solidFill>
                  <a:srgbClr val="002060"/>
                </a:solidFill>
                <a:latin typeface="Bookman Old Style" pitchFamily="18" charset="0"/>
              </a:rPr>
              <a:t>, Sontag, 2011</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11" y="166511"/>
            <a:ext cx="8528756" cy="397933"/>
          </a:xfrm>
        </p:spPr>
        <p:txBody>
          <a:bodyPr/>
          <a:lstStyle/>
          <a:p>
            <a:pPr algn="ctr">
              <a:buNone/>
            </a:pPr>
            <a:r>
              <a:rPr lang="en-US" sz="2000" b="1" dirty="0" smtClean="0">
                <a:latin typeface="Arial" pitchFamily="34" charset="0"/>
                <a:cs typeface="Arial" pitchFamily="34" charset="0"/>
              </a:rPr>
              <a:t>Summary of Comparison</a:t>
            </a:r>
            <a:endParaRPr lang="en-US" dirty="0" smtClean="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pic>
        <p:nvPicPr>
          <p:cNvPr id="9" name="Picture 8" descr="txp_fig.bmp"/>
          <p:cNvPicPr>
            <a:picLocks noChangeAspect="1"/>
          </p:cNvPicPr>
          <p:nvPr>
            <p:custDataLst>
              <p:tags r:id="rId1"/>
            </p:custDataLst>
          </p:nvPr>
        </p:nvPicPr>
        <p:blipFill>
          <a:blip r:embed="rId3" cstate="print">
            <a:lum/>
          </a:blip>
          <a:stretch>
            <a:fillRect/>
          </a:stretch>
        </p:blipFill>
        <p:spPr>
          <a:xfrm>
            <a:off x="231482" y="585518"/>
            <a:ext cx="8280340" cy="3297860"/>
          </a:xfrm>
          <a:prstGeom prst="rect">
            <a:avLst/>
          </a:prstGeom>
        </p:spPr>
      </p:pic>
      <p:sp>
        <p:nvSpPr>
          <p:cNvPr id="10" name="TextBox 9"/>
          <p:cNvSpPr txBox="1"/>
          <p:nvPr/>
        </p:nvSpPr>
        <p:spPr>
          <a:xfrm>
            <a:off x="4967857" y="5926667"/>
            <a:ext cx="4176143"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Vera-</a:t>
            </a:r>
            <a:r>
              <a:rPr lang="en-US" sz="1600" b="1" dirty="0" err="1" smtClean="0">
                <a:solidFill>
                  <a:srgbClr val="002060"/>
                </a:solidFill>
                <a:latin typeface="Bookman Old Style" pitchFamily="18" charset="0"/>
              </a:rPr>
              <a:t>Licona</a:t>
            </a:r>
            <a:r>
              <a:rPr lang="en-US" sz="1600" b="1" dirty="0" smtClean="0">
                <a:solidFill>
                  <a:srgbClr val="002060"/>
                </a:solidFill>
                <a:latin typeface="Bookman Old Style" pitchFamily="18" charset="0"/>
              </a:rPr>
              <a:t>, Sontag, 2011</a:t>
            </a:r>
            <a:endParaRPr lang="en-US" sz="1600" b="1" dirty="0">
              <a:solidFill>
                <a:srgbClr val="002060"/>
              </a:solidFill>
              <a:latin typeface="Bookman Old Style" pitchFamily="18" charset="0"/>
            </a:endParaRPr>
          </a:p>
        </p:txBody>
      </p:sp>
      <p:sp>
        <p:nvSpPr>
          <p:cNvPr id="11" name="TextBox 10"/>
          <p:cNvSpPr txBox="1"/>
          <p:nvPr/>
        </p:nvSpPr>
        <p:spPr>
          <a:xfrm>
            <a:off x="302800" y="4018257"/>
            <a:ext cx="8525111" cy="1815882"/>
          </a:xfrm>
          <a:prstGeom prst="rect">
            <a:avLst/>
          </a:prstGeom>
          <a:noFill/>
        </p:spPr>
        <p:txBody>
          <a:bodyPr wrap="square" rtlCol="0">
            <a:spAutoFit/>
          </a:bodyPr>
          <a:lstStyle/>
          <a:p>
            <a:r>
              <a:rPr lang="en-US" sz="1600" dirty="0" smtClean="0">
                <a:latin typeface="Arial" pitchFamily="34" charset="0"/>
                <a:cs typeface="Arial" pitchFamily="34" charset="0"/>
              </a:rPr>
              <a:t>network </a:t>
            </a:r>
            <a:r>
              <a:rPr lang="en-US" sz="1600" i="1" dirty="0" smtClean="0">
                <a:latin typeface="+mn-lt"/>
                <a:cs typeface="Arial" pitchFamily="34" charset="0"/>
              </a:rPr>
              <a:t>(b)</a:t>
            </a:r>
            <a:r>
              <a:rPr lang="en-US" sz="1600" dirty="0" smtClean="0">
                <a:latin typeface="Arial" pitchFamily="34" charset="0"/>
                <a:cs typeface="Arial" pitchFamily="34" charset="0"/>
              </a:rPr>
              <a:t>: </a:t>
            </a:r>
          </a:p>
          <a:p>
            <a:pPr lvl="1">
              <a:buFont typeface="Arial" pitchFamily="34" charset="0"/>
              <a:buChar char="•"/>
            </a:pPr>
            <a:r>
              <a:rPr lang="en-US" sz="1600" dirty="0" smtClean="0">
                <a:latin typeface="Arial" pitchFamily="34" charset="0"/>
                <a:cs typeface="Arial" pitchFamily="34" charset="0"/>
              </a:rPr>
              <a:t> method </a:t>
            </a:r>
            <a:r>
              <a:rPr lang="en-US" sz="1600" b="1" dirty="0" smtClean="0">
                <a:latin typeface="Arial" pitchFamily="34" charset="0"/>
                <a:cs typeface="Arial" pitchFamily="34" charset="0"/>
              </a:rPr>
              <a:t>(B)</a:t>
            </a:r>
            <a:r>
              <a:rPr lang="en-US" sz="1600" dirty="0" smtClean="0">
                <a:latin typeface="Arial" pitchFamily="34" charset="0"/>
                <a:cs typeface="Arial" pitchFamily="34" charset="0"/>
              </a:rPr>
              <a:t> was better than method </a:t>
            </a:r>
            <a:r>
              <a:rPr lang="en-US" sz="1600" b="1" dirty="0" smtClean="0">
                <a:latin typeface="Arial" pitchFamily="34" charset="0"/>
                <a:cs typeface="Arial" pitchFamily="34" charset="0"/>
              </a:rPr>
              <a:t>(A) </a:t>
            </a:r>
            <a:r>
              <a:rPr lang="en-US" sz="1600" dirty="0" smtClean="0">
                <a:latin typeface="Arial" pitchFamily="34" charset="0"/>
                <a:cs typeface="Arial" pitchFamily="34" charset="0"/>
              </a:rPr>
              <a:t>in ROC space</a:t>
            </a:r>
          </a:p>
          <a:p>
            <a:pPr lvl="1">
              <a:buFont typeface="Arial" pitchFamily="34" charset="0"/>
              <a:buChar char="•"/>
            </a:pPr>
            <a:r>
              <a:rPr lang="en-US" sz="1600" dirty="0" smtClean="0">
                <a:latin typeface="Arial" pitchFamily="34" charset="0"/>
                <a:cs typeface="Arial" pitchFamily="34" charset="0"/>
              </a:rPr>
              <a:t> method </a:t>
            </a:r>
            <a:r>
              <a:rPr lang="en-US" sz="1600" b="1" dirty="0" smtClean="0">
                <a:latin typeface="Arial" pitchFamily="34" charset="0"/>
                <a:cs typeface="Arial" pitchFamily="34" charset="0"/>
              </a:rPr>
              <a:t>(A)</a:t>
            </a:r>
            <a:r>
              <a:rPr lang="en-US" sz="1600" dirty="0" smtClean="0">
                <a:latin typeface="Arial" pitchFamily="34" charset="0"/>
                <a:cs typeface="Arial" pitchFamily="34" charset="0"/>
              </a:rPr>
              <a:t> achieved a performance no better than </a:t>
            </a:r>
            <a:r>
              <a:rPr lang="en-US" sz="1600" i="1" dirty="0" smtClean="0">
                <a:latin typeface="Arial" pitchFamily="34" charset="0"/>
                <a:cs typeface="Arial" pitchFamily="34" charset="0"/>
              </a:rPr>
              <a:t>random</a:t>
            </a:r>
            <a:r>
              <a:rPr lang="en-US" sz="1600" dirty="0" smtClean="0">
                <a:latin typeface="Arial" pitchFamily="34" charset="0"/>
                <a:cs typeface="Arial" pitchFamily="34" charset="0"/>
              </a:rPr>
              <a:t> guessing</a:t>
            </a:r>
          </a:p>
          <a:p>
            <a:r>
              <a:rPr lang="en-US" sz="1600" dirty="0" smtClean="0">
                <a:latin typeface="Arial" pitchFamily="34" charset="0"/>
                <a:cs typeface="Arial" pitchFamily="34" charset="0"/>
              </a:rPr>
              <a:t>network </a:t>
            </a:r>
            <a:r>
              <a:rPr lang="en-US" sz="1600" i="1" dirty="0" smtClean="0">
                <a:latin typeface="+mn-lt"/>
                <a:cs typeface="Arial" pitchFamily="34" charset="0"/>
              </a:rPr>
              <a:t>(a)</a:t>
            </a:r>
            <a:r>
              <a:rPr lang="en-US" sz="1600" dirty="0" smtClean="0">
                <a:latin typeface="Arial" pitchFamily="34" charset="0"/>
                <a:cs typeface="Arial" pitchFamily="34" charset="0"/>
              </a:rPr>
              <a:t>: </a:t>
            </a:r>
          </a:p>
          <a:p>
            <a:pPr lvl="1">
              <a:buFont typeface="Arial" pitchFamily="34" charset="0"/>
              <a:buChar char="•"/>
            </a:pPr>
            <a:r>
              <a:rPr lang="en-US" sz="1600" dirty="0" smtClean="0">
                <a:latin typeface="Arial" pitchFamily="34" charset="0"/>
                <a:cs typeface="Arial" pitchFamily="34" charset="0"/>
              </a:rPr>
              <a:t> method </a:t>
            </a:r>
            <a:r>
              <a:rPr lang="en-US" sz="1600" b="1" dirty="0" smtClean="0">
                <a:latin typeface="Arial" pitchFamily="34" charset="0"/>
                <a:cs typeface="Arial" pitchFamily="34" charset="0"/>
              </a:rPr>
              <a:t>(B)</a:t>
            </a:r>
            <a:r>
              <a:rPr lang="en-US" sz="1600" dirty="0" smtClean="0">
                <a:latin typeface="Arial" pitchFamily="34" charset="0"/>
                <a:cs typeface="Arial" pitchFamily="34" charset="0"/>
              </a:rPr>
              <a:t> could not obtain any results after running over 12 hours</a:t>
            </a:r>
          </a:p>
          <a:p>
            <a:pPr lvl="1">
              <a:buFont typeface="Arial" pitchFamily="34" charset="0"/>
              <a:buChar char="•"/>
            </a:pPr>
            <a:r>
              <a:rPr lang="en-US" sz="1600" dirty="0" smtClean="0">
                <a:latin typeface="Arial" pitchFamily="34" charset="0"/>
                <a:cs typeface="Arial" pitchFamily="34" charset="0"/>
              </a:rPr>
              <a:t> method </a:t>
            </a:r>
            <a:r>
              <a:rPr lang="en-US" sz="1600" b="1" dirty="0" smtClean="0">
                <a:latin typeface="Arial" pitchFamily="34" charset="0"/>
                <a:cs typeface="Arial" pitchFamily="34" charset="0"/>
              </a:rPr>
              <a:t>(A)</a:t>
            </a:r>
            <a:r>
              <a:rPr lang="en-US" sz="1600" dirty="0" smtClean="0">
                <a:latin typeface="Arial" pitchFamily="34" charset="0"/>
                <a:cs typeface="Arial" pitchFamily="34" charset="0"/>
              </a:rPr>
              <a:t> was able to compute results in less than 1 minute</a:t>
            </a:r>
          </a:p>
          <a:p>
            <a:pPr lvl="1">
              <a:buFont typeface="Arial" pitchFamily="34" charset="0"/>
              <a:buChar char="•"/>
            </a:pPr>
            <a:r>
              <a:rPr lang="en-US" sz="1600" dirty="0" smtClean="0">
                <a:latin typeface="Arial" pitchFamily="34" charset="0"/>
                <a:cs typeface="Arial" pitchFamily="34" charset="0"/>
              </a:rPr>
              <a:t> method </a:t>
            </a:r>
            <a:r>
              <a:rPr lang="en-US" sz="1600" b="1" dirty="0" smtClean="0">
                <a:latin typeface="Arial" pitchFamily="34" charset="0"/>
                <a:cs typeface="Arial" pitchFamily="34" charset="0"/>
              </a:rPr>
              <a:t>(A)</a:t>
            </a:r>
            <a:r>
              <a:rPr lang="en-US" sz="1600" dirty="0" smtClean="0">
                <a:latin typeface="Arial" pitchFamily="34" charset="0"/>
                <a:cs typeface="Arial" pitchFamily="34" charset="0"/>
              </a:rPr>
              <a:t> improved slightly when small redundancy was introduced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27746" name="Rectangle 2"/>
          <p:cNvSpPr>
            <a:spLocks noGrp="1" noChangeArrowheads="1"/>
          </p:cNvSpPr>
          <p:nvPr>
            <p:ph type="body" idx="1"/>
          </p:nvPr>
        </p:nvSpPr>
        <p:spPr>
          <a:xfrm>
            <a:off x="228600" y="228599"/>
            <a:ext cx="8686800" cy="6002867"/>
          </a:xfrm>
          <a:noFill/>
          <a:ln/>
        </p:spPr>
        <p:txBody>
          <a:bodyPr/>
          <a:lstStyle/>
          <a:p>
            <a:pPr algn="ctr">
              <a:buFontTx/>
              <a:buNone/>
            </a:pPr>
            <a:r>
              <a:rPr lang="en-US" sz="2000" b="1" dirty="0">
                <a:solidFill>
                  <a:srgbClr val="C00000"/>
                </a:solidFill>
              </a:rPr>
              <a:t>Cellular </a:t>
            </a:r>
            <a:r>
              <a:rPr lang="en-US" sz="2000" b="1" dirty="0" smtClean="0">
                <a:solidFill>
                  <a:srgbClr val="C00000"/>
                </a:solidFill>
              </a:rPr>
              <a:t>Networks</a:t>
            </a:r>
          </a:p>
          <a:p>
            <a:pPr>
              <a:buFontTx/>
              <a:buNone/>
            </a:pPr>
            <a:r>
              <a:rPr lang="en-US" sz="2000" b="1" dirty="0" smtClean="0">
                <a:solidFill>
                  <a:srgbClr val="C00000"/>
                </a:solidFill>
              </a:rPr>
              <a:t>Genes </a:t>
            </a:r>
            <a:r>
              <a:rPr lang="en-US" sz="2000" b="1" dirty="0">
                <a:solidFill>
                  <a:srgbClr val="C00000"/>
                </a:solidFill>
              </a:rPr>
              <a:t>and gene products interact on several </a:t>
            </a:r>
            <a:r>
              <a:rPr lang="en-US" sz="2000" b="1" dirty="0" smtClean="0">
                <a:solidFill>
                  <a:srgbClr val="C00000"/>
                </a:solidFill>
              </a:rPr>
              <a:t>levels, </a:t>
            </a:r>
            <a:r>
              <a:rPr lang="en-US" sz="2000" b="1" i="1" dirty="0" smtClean="0">
                <a:solidFill>
                  <a:srgbClr val="C00000"/>
                </a:solidFill>
              </a:rPr>
              <a:t>e.g</a:t>
            </a:r>
            <a:r>
              <a:rPr lang="en-US" sz="2000" b="1" dirty="0" smtClean="0">
                <a:solidFill>
                  <a:srgbClr val="C00000"/>
                </a:solidFill>
              </a:rPr>
              <a:t>.:</a:t>
            </a:r>
          </a:p>
          <a:p>
            <a:pPr>
              <a:buFontTx/>
              <a:buNone/>
            </a:pPr>
            <a:endParaRPr lang="en-US" sz="2000" dirty="0" smtClean="0">
              <a:solidFill>
                <a:srgbClr val="C00000"/>
              </a:solidFill>
            </a:endParaRPr>
          </a:p>
          <a:p>
            <a:r>
              <a:rPr lang="en-US" sz="2000" b="1" dirty="0" smtClean="0">
                <a:solidFill>
                  <a:srgbClr val="C00000"/>
                </a:solidFill>
              </a:rPr>
              <a:t>Genes regulate each other’s expression as part of gene regulatory networks</a:t>
            </a:r>
          </a:p>
          <a:p>
            <a:pPr lvl="1"/>
            <a:r>
              <a:rPr lang="en-US" sz="2000" b="1" dirty="0" smtClean="0">
                <a:solidFill>
                  <a:srgbClr val="002060"/>
                </a:solidFill>
              </a:rPr>
              <a:t>transcription </a:t>
            </a:r>
            <a:r>
              <a:rPr lang="en-US" sz="2000" b="1" dirty="0">
                <a:solidFill>
                  <a:srgbClr val="002060"/>
                </a:solidFill>
              </a:rPr>
              <a:t>factors can activate or inhibit the transcription of genes to give </a:t>
            </a:r>
            <a:r>
              <a:rPr lang="en-US" sz="2000" b="1" dirty="0" smtClean="0">
                <a:solidFill>
                  <a:srgbClr val="002060"/>
                </a:solidFill>
              </a:rPr>
              <a:t>mRNAs</a:t>
            </a:r>
          </a:p>
          <a:p>
            <a:pPr lvl="1"/>
            <a:r>
              <a:rPr lang="en-US" sz="2000" b="1" dirty="0" smtClean="0">
                <a:solidFill>
                  <a:srgbClr val="002060"/>
                </a:solidFill>
              </a:rPr>
              <a:t>these </a:t>
            </a:r>
            <a:r>
              <a:rPr lang="en-US" sz="2000" b="1" dirty="0">
                <a:solidFill>
                  <a:srgbClr val="002060"/>
                </a:solidFill>
              </a:rPr>
              <a:t>transcription factors are themselves products of </a:t>
            </a:r>
            <a:r>
              <a:rPr lang="en-US" sz="2000" b="1" dirty="0" smtClean="0">
                <a:solidFill>
                  <a:srgbClr val="002060"/>
                </a:solidFill>
              </a:rPr>
              <a:t>genes</a:t>
            </a:r>
          </a:p>
          <a:p>
            <a:pPr lvl="1"/>
            <a:endParaRPr lang="en-US" sz="2000" dirty="0">
              <a:solidFill>
                <a:srgbClr val="C00000"/>
              </a:solidFill>
            </a:endParaRPr>
          </a:p>
          <a:p>
            <a:r>
              <a:rPr lang="en-US" sz="2000" b="1" dirty="0" smtClean="0">
                <a:solidFill>
                  <a:srgbClr val="C00000"/>
                </a:solidFill>
              </a:rPr>
              <a:t>Protein-protein interaction networks</a:t>
            </a:r>
          </a:p>
          <a:p>
            <a:pPr lvl="1"/>
            <a:r>
              <a:rPr lang="en-US" sz="2000" b="1" dirty="0" smtClean="0">
                <a:solidFill>
                  <a:srgbClr val="002060"/>
                </a:solidFill>
              </a:rPr>
              <a:t>proteins </a:t>
            </a:r>
            <a:r>
              <a:rPr lang="en-US" sz="2000" b="1" dirty="0">
                <a:solidFill>
                  <a:srgbClr val="002060"/>
                </a:solidFill>
              </a:rPr>
              <a:t>can participate in diverse post-translational interactions that lead to modified protein functions or to formation of protein complexes that have new </a:t>
            </a:r>
            <a:r>
              <a:rPr lang="en-US" sz="2000" b="1" dirty="0" smtClean="0">
                <a:solidFill>
                  <a:srgbClr val="002060"/>
                </a:solidFill>
              </a:rPr>
              <a:t>roles </a:t>
            </a:r>
            <a:endParaRPr lang="en-US" sz="2000" b="1" dirty="0">
              <a:solidFill>
                <a:srgbClr val="002060"/>
              </a:solidFill>
            </a:endParaRPr>
          </a:p>
          <a:p>
            <a:endParaRPr lang="en-US" sz="2000" dirty="0" smtClean="0">
              <a:solidFill>
                <a:srgbClr val="C00000"/>
              </a:solidFill>
            </a:endParaRPr>
          </a:p>
          <a:p>
            <a:r>
              <a:rPr lang="en-US" sz="2000" b="1" dirty="0" smtClean="0">
                <a:solidFill>
                  <a:srgbClr val="C00000"/>
                </a:solidFill>
              </a:rPr>
              <a:t>Different </a:t>
            </a:r>
            <a:r>
              <a:rPr lang="en-US" sz="2000" b="1" dirty="0">
                <a:solidFill>
                  <a:srgbClr val="C00000"/>
                </a:solidFill>
              </a:rPr>
              <a:t>levels of interactions are integrated </a:t>
            </a:r>
            <a:endParaRPr lang="en-US" sz="2000" b="1" dirty="0" smtClean="0">
              <a:solidFill>
                <a:srgbClr val="C00000"/>
              </a:solidFill>
            </a:endParaRPr>
          </a:p>
          <a:p>
            <a:pPr lvl="1"/>
            <a:r>
              <a:rPr lang="en-US" sz="2000" b="1" i="1" dirty="0" smtClean="0">
                <a:solidFill>
                  <a:srgbClr val="002060"/>
                </a:solidFill>
              </a:rPr>
              <a:t>e.g.</a:t>
            </a:r>
            <a:r>
              <a:rPr lang="en-US" sz="2000" b="1" dirty="0" smtClean="0">
                <a:solidFill>
                  <a:srgbClr val="002060"/>
                </a:solidFill>
              </a:rPr>
              <a:t>, presence </a:t>
            </a:r>
            <a:r>
              <a:rPr lang="en-US" sz="2000" b="1" dirty="0">
                <a:solidFill>
                  <a:srgbClr val="002060"/>
                </a:solidFill>
              </a:rPr>
              <a:t>of an external signal triggers a cascade of interactions that involves biochemical reactions, protein-protein interactions and transcriptional </a:t>
            </a:r>
            <a:r>
              <a:rPr lang="en-US" sz="2000" b="1" dirty="0" smtClean="0">
                <a:solidFill>
                  <a:srgbClr val="002060"/>
                </a:solidFill>
              </a:rPr>
              <a:t>regulation</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ISBRA 2012</a:t>
            </a:r>
            <a:endParaRPr lang="en-US" dirty="0"/>
          </a:p>
        </p:txBody>
      </p:sp>
      <p:sp>
        <p:nvSpPr>
          <p:cNvPr id="5" name="Title 1"/>
          <p:cNvSpPr>
            <a:spLocks noGrp="1"/>
          </p:cNvSpPr>
          <p:nvPr>
            <p:ph idx="1"/>
          </p:nvPr>
        </p:nvSpPr>
        <p:spPr>
          <a:xfrm>
            <a:off x="400050" y="301625"/>
            <a:ext cx="8229600" cy="4525963"/>
          </a:xfrm>
        </p:spPr>
        <p:txBody>
          <a:bodyPr/>
          <a:lstStyle/>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implementation of method (B): </a:t>
            </a:r>
          </a:p>
          <a:p>
            <a:pPr lvl="1">
              <a:buNone/>
            </a:pPr>
            <a:r>
              <a:rPr lang="en-US" dirty="0" smtClean="0">
                <a:latin typeface="Arial" pitchFamily="34" charset="0"/>
                <a:cs typeface="Arial" pitchFamily="34" charset="0"/>
                <a:hlinkClick r:id="rId2"/>
              </a:rPr>
              <a:t>http://polymath.vbi.vt.edu/polynome/</a:t>
            </a:r>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implementation of method (A) </a:t>
            </a:r>
          </a:p>
          <a:p>
            <a:pPr lvl="1">
              <a:buNone/>
            </a:pPr>
            <a:r>
              <a:rPr lang="en-US" dirty="0" smtClean="0">
                <a:latin typeface="Arial" pitchFamily="34" charset="0"/>
                <a:cs typeface="Arial" pitchFamily="34" charset="0"/>
              </a:rPr>
              <a:t>done by (</a:t>
            </a:r>
            <a:r>
              <a:rPr lang="en-US" dirty="0" err="1" smtClean="0">
                <a:latin typeface="Arial" pitchFamily="34" charset="0"/>
                <a:cs typeface="Arial" pitchFamily="34" charset="0"/>
              </a:rPr>
              <a:t>DasGupta</a:t>
            </a:r>
            <a:r>
              <a:rPr lang="en-US" dirty="0" smtClean="0">
                <a:latin typeface="Arial" pitchFamily="34" charset="0"/>
                <a:cs typeface="Arial" pitchFamily="34" charset="0"/>
              </a:rPr>
              <a:t>, Vera-</a:t>
            </a:r>
            <a:r>
              <a:rPr lang="en-US" dirty="0" err="1" smtClean="0">
                <a:latin typeface="Arial" pitchFamily="34" charset="0"/>
                <a:cs typeface="Arial" pitchFamily="34" charset="0"/>
              </a:rPr>
              <a:t>Licona</a:t>
            </a:r>
            <a:r>
              <a:rPr lang="en-US" dirty="0" smtClean="0">
                <a:latin typeface="Arial" pitchFamily="34" charset="0"/>
                <a:cs typeface="Arial" pitchFamily="34" charset="0"/>
              </a:rPr>
              <a:t>, Sontag, 2011) at</a:t>
            </a:r>
          </a:p>
          <a:p>
            <a:pPr lvl="2">
              <a:buNone/>
            </a:pPr>
            <a:r>
              <a:rPr lang="en-US" dirty="0" smtClean="0">
                <a:latin typeface="Arial" pitchFamily="34" charset="0"/>
                <a:cs typeface="Arial" pitchFamily="34" charset="0"/>
                <a:hlinkClick r:id="rId3"/>
              </a:rPr>
              <a:t>http://sts.bioengr.uic.edu/causal/</a:t>
            </a:r>
            <a:endParaRPr lang="en-US" dirty="0" smtClean="0">
              <a:latin typeface="Arial" pitchFamily="34" charset="0"/>
              <a:cs typeface="Arial" pitchFamily="34" charset="0"/>
            </a:endParaRPr>
          </a:p>
          <a:p>
            <a:pPr lvl="1">
              <a:buNone/>
            </a:pPr>
            <a:endParaRPr lang="en-US" dirty="0">
              <a:latin typeface="Arial" pitchFamily="34" charset="0"/>
              <a:cs typeface="Arial" pitchFamily="34" charset="0"/>
            </a:endParaRPr>
          </a:p>
        </p:txBody>
      </p:sp>
      <p:sp>
        <p:nvSpPr>
          <p:cNvPr id="6" name="TextBox 5"/>
          <p:cNvSpPr txBox="1"/>
          <p:nvPr/>
        </p:nvSpPr>
        <p:spPr>
          <a:xfrm>
            <a:off x="4832390" y="5723467"/>
            <a:ext cx="4176143"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Vera-</a:t>
            </a:r>
            <a:r>
              <a:rPr lang="en-US" sz="1600" b="1" dirty="0" err="1" smtClean="0">
                <a:solidFill>
                  <a:srgbClr val="002060"/>
                </a:solidFill>
                <a:latin typeface="Bookman Old Style" pitchFamily="18" charset="0"/>
              </a:rPr>
              <a:t>Licona</a:t>
            </a:r>
            <a:r>
              <a:rPr lang="en-US" sz="1600" b="1" dirty="0" smtClean="0">
                <a:solidFill>
                  <a:srgbClr val="002060"/>
                </a:solidFill>
                <a:latin typeface="Bookman Old Style" pitchFamily="18" charset="0"/>
              </a:rPr>
              <a:t>, Sontag, 2011</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subTitle" idx="1"/>
          </p:nvPr>
        </p:nvSpPr>
        <p:spPr>
          <a:xfrm>
            <a:off x="152400" y="0"/>
            <a:ext cx="8839200" cy="6172200"/>
          </a:xfrm>
        </p:spPr>
        <p:txBody>
          <a:bodyPr/>
          <a:lstStyle/>
          <a:p>
            <a:endParaRPr lang="en-US" dirty="0"/>
          </a:p>
          <a:p>
            <a:endParaRPr lang="en-US" sz="2800" b="1" dirty="0" smtClean="0">
              <a:solidFill>
                <a:srgbClr val="0033CC"/>
              </a:solidFill>
              <a:effectLst>
                <a:outerShdw blurRad="38100" dist="38100" dir="2700000" algn="tl">
                  <a:srgbClr val="C0C0C0"/>
                </a:outerShdw>
              </a:effectLst>
            </a:endParaRPr>
          </a:p>
          <a:p>
            <a:r>
              <a:rPr lang="en-US" sz="3600" b="1" dirty="0" smtClean="0">
                <a:solidFill>
                  <a:srgbClr val="0033CC"/>
                </a:solidFill>
                <a:effectLst>
                  <a:outerShdw blurRad="38100" dist="38100" dir="2700000" algn="tl">
                    <a:srgbClr val="C0C0C0"/>
                  </a:outerShdw>
                </a:effectLst>
              </a:rPr>
              <a:t>Direct </a:t>
            </a:r>
            <a:r>
              <a:rPr lang="en-US" sz="3600" b="1" dirty="0" err="1" smtClean="0">
                <a:solidFill>
                  <a:srgbClr val="0033CC"/>
                </a:solidFill>
                <a:effectLst>
                  <a:outerShdw blurRad="38100" dist="38100" dir="2700000" algn="tl">
                    <a:srgbClr val="C0C0C0"/>
                  </a:outerShdw>
                </a:effectLst>
              </a:rPr>
              <a:t>Synthesization</a:t>
            </a:r>
            <a:r>
              <a:rPr lang="en-US" sz="3600" b="1" dirty="0" smtClean="0">
                <a:solidFill>
                  <a:srgbClr val="0033CC"/>
                </a:solidFill>
                <a:effectLst>
                  <a:outerShdw blurRad="38100" dist="38100" dir="2700000" algn="tl">
                    <a:srgbClr val="C0C0C0"/>
                  </a:outerShdw>
                </a:effectLst>
              </a:rPr>
              <a:t> of </a:t>
            </a:r>
          </a:p>
          <a:p>
            <a:r>
              <a:rPr lang="en-US" sz="3600" b="1" dirty="0" smtClean="0">
                <a:solidFill>
                  <a:srgbClr val="0033CC"/>
                </a:solidFill>
                <a:effectLst>
                  <a:outerShdw blurRad="38100" dist="38100" dir="2700000" algn="tl">
                    <a:srgbClr val="C0C0C0"/>
                  </a:outerShdw>
                </a:effectLst>
              </a:rPr>
              <a:t>Signal </a:t>
            </a:r>
            <a:r>
              <a:rPr lang="en-US" sz="3600" b="1" dirty="0">
                <a:solidFill>
                  <a:srgbClr val="0033CC"/>
                </a:solidFill>
                <a:effectLst>
                  <a:outerShdw blurRad="38100" dist="38100" dir="2700000" algn="tl">
                    <a:srgbClr val="C0C0C0"/>
                  </a:outerShdw>
                </a:effectLst>
              </a:rPr>
              <a:t>Transduction </a:t>
            </a:r>
            <a:r>
              <a:rPr lang="en-US" sz="3600" b="1" dirty="0" smtClean="0">
                <a:solidFill>
                  <a:srgbClr val="0033CC"/>
                </a:solidFill>
                <a:effectLst>
                  <a:outerShdw blurRad="38100" dist="38100" dir="2700000" algn="tl">
                    <a:srgbClr val="C0C0C0"/>
                  </a:outerShdw>
                </a:effectLst>
              </a:rPr>
              <a:t>Networks</a:t>
            </a:r>
            <a:endParaRPr lang="en-US" sz="3600" b="1" dirty="0">
              <a:solidFill>
                <a:srgbClr val="0033CC"/>
              </a:solidFill>
              <a:effectLst>
                <a:outerShdw blurRad="38100" dist="38100" dir="2700000" algn="tl">
                  <a:srgbClr val="C0C0C0"/>
                </a:outerShdw>
              </a:effectLst>
            </a:endParaRPr>
          </a:p>
          <a:p>
            <a:endParaRPr lang="en-US" b="1" dirty="0" smtClean="0">
              <a:effectLst>
                <a:outerShdw blurRad="38100" dist="38100" dir="2700000" algn="tl">
                  <a:srgbClr val="C0C0C0"/>
                </a:outerShdw>
              </a:effectLst>
            </a:endParaRPr>
          </a:p>
          <a:p>
            <a:pPr algn="l"/>
            <a:r>
              <a:rPr lang="en-US" b="1" dirty="0" smtClean="0">
                <a:effectLst>
                  <a:outerShdw blurRad="38100" dist="38100" dir="2700000" algn="tl">
                    <a:srgbClr val="C0C0C0"/>
                  </a:outerShdw>
                </a:effectLst>
                <a:latin typeface="Arial" pitchFamily="34" charset="0"/>
                <a:cs typeface="Arial" pitchFamily="34" charset="0"/>
              </a:rPr>
              <a:t>	Only from known interactions and information</a:t>
            </a:r>
          </a:p>
          <a:p>
            <a:pPr algn="l"/>
            <a:r>
              <a:rPr lang="en-US" b="1" dirty="0" smtClean="0">
                <a:effectLst>
                  <a:outerShdw blurRad="38100" dist="38100" dir="2700000" algn="tl">
                    <a:srgbClr val="C0C0C0"/>
                  </a:outerShdw>
                </a:effectLst>
                <a:latin typeface="Arial" pitchFamily="34" charset="0"/>
                <a:cs typeface="Arial" pitchFamily="34" charset="0"/>
              </a:rPr>
              <a:t>	No new experiments needed</a:t>
            </a:r>
            <a:endParaRPr lang="en-US" b="1" dirty="0">
              <a:effectLst>
                <a:outerShdw blurRad="38100" dist="38100" dir="2700000" algn="tl">
                  <a:srgbClr val="C0C0C0"/>
                </a:outerShdw>
              </a:effectLst>
              <a:latin typeface="Arial" pitchFamily="34" charset="0"/>
              <a:cs typeface="Arial" pitchFamily="34" charset="0"/>
            </a:endParaRPr>
          </a:p>
          <a:p>
            <a:endParaRPr lang="en-US" b="1" dirty="0">
              <a:solidFill>
                <a:schemeClr val="folHlink"/>
              </a:solidFill>
              <a:effectLst>
                <a:outerShdw blurRad="38100" dist="38100" dir="2700000" algn="tl">
                  <a:srgbClr val="C0C0C0"/>
                </a:outerShdw>
              </a:effectLst>
            </a:endParaRPr>
          </a:p>
          <a:p>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smtClean="0"/>
              <a:t>ISBRA 2012</a:t>
            </a:r>
            <a:endParaRPr lang="en-US"/>
          </a:p>
        </p:txBody>
      </p:sp>
      <p:sp>
        <p:nvSpPr>
          <p:cNvPr id="699395" name="Rectangle 3"/>
          <p:cNvSpPr>
            <a:spLocks noGrp="1" noChangeArrowheads="1"/>
          </p:cNvSpPr>
          <p:nvPr>
            <p:ph type="body" idx="1"/>
          </p:nvPr>
        </p:nvSpPr>
        <p:spPr>
          <a:xfrm>
            <a:off x="473075" y="381000"/>
            <a:ext cx="8397875" cy="5592763"/>
          </a:xfrm>
        </p:spPr>
        <p:txBody>
          <a:bodyPr/>
          <a:lstStyle/>
          <a:p>
            <a:pPr algn="ctr">
              <a:buFontTx/>
              <a:buNone/>
            </a:pPr>
            <a:r>
              <a:rPr lang="en-US" b="1">
                <a:solidFill>
                  <a:schemeClr val="folHlink"/>
                </a:solidFill>
              </a:rPr>
              <a:t>Overall Goal</a:t>
            </a:r>
          </a:p>
        </p:txBody>
      </p:sp>
      <p:sp>
        <p:nvSpPr>
          <p:cNvPr id="699397" name="AutoShape 5"/>
          <p:cNvSpPr>
            <a:spLocks noChangeArrowheads="1"/>
          </p:cNvSpPr>
          <p:nvPr/>
        </p:nvSpPr>
        <p:spPr bwMode="auto">
          <a:xfrm flipH="1">
            <a:off x="517525" y="787400"/>
            <a:ext cx="2149475" cy="1439863"/>
          </a:xfrm>
          <a:prstGeom prst="wedgeEllipseCallout">
            <a:avLst>
              <a:gd name="adj1" fmla="val -55611"/>
              <a:gd name="adj2" fmla="val 90792"/>
            </a:avLst>
          </a:prstGeom>
          <a:solidFill>
            <a:schemeClr val="bg1"/>
          </a:solidFill>
          <a:ln w="9525">
            <a:solidFill>
              <a:schemeClr val="tx1"/>
            </a:solidFill>
            <a:miter lim="800000"/>
            <a:headEnd/>
            <a:tailEnd/>
          </a:ln>
          <a:effectLst/>
        </p:spPr>
        <p:txBody>
          <a:bodyPr/>
          <a:lstStyle/>
          <a:p>
            <a:pPr algn="ctr"/>
            <a:endParaRPr lang="en-US"/>
          </a:p>
        </p:txBody>
      </p:sp>
      <p:sp>
        <p:nvSpPr>
          <p:cNvPr id="699398" name="AutoShape 6"/>
          <p:cNvSpPr>
            <a:spLocks noChangeArrowheads="1"/>
          </p:cNvSpPr>
          <p:nvPr/>
        </p:nvSpPr>
        <p:spPr bwMode="auto">
          <a:xfrm flipH="1" flipV="1">
            <a:off x="517525" y="4460875"/>
            <a:ext cx="2149475" cy="1439863"/>
          </a:xfrm>
          <a:prstGeom prst="wedgeEllipseCallout">
            <a:avLst>
              <a:gd name="adj1" fmla="val -55611"/>
              <a:gd name="adj2" fmla="val 90792"/>
            </a:avLst>
          </a:prstGeom>
          <a:solidFill>
            <a:schemeClr val="bg1"/>
          </a:solidFill>
          <a:ln w="9525">
            <a:solidFill>
              <a:schemeClr val="tx1"/>
            </a:solidFill>
            <a:miter lim="800000"/>
            <a:headEnd/>
            <a:tailEnd/>
          </a:ln>
          <a:effectLst/>
        </p:spPr>
        <p:txBody>
          <a:bodyPr rot="10800000"/>
          <a:lstStyle/>
          <a:p>
            <a:pPr algn="ctr"/>
            <a:endParaRPr lang="en-US"/>
          </a:p>
        </p:txBody>
      </p:sp>
      <p:sp>
        <p:nvSpPr>
          <p:cNvPr id="699399" name="AutoShape 7"/>
          <p:cNvSpPr>
            <a:spLocks noChangeArrowheads="1"/>
          </p:cNvSpPr>
          <p:nvPr/>
        </p:nvSpPr>
        <p:spPr bwMode="auto">
          <a:xfrm rot="16200000" flipH="1">
            <a:off x="696913" y="2651125"/>
            <a:ext cx="982662" cy="1347788"/>
          </a:xfrm>
          <a:prstGeom prst="wedgeRectCallout">
            <a:avLst>
              <a:gd name="adj1" fmla="val 9125"/>
              <a:gd name="adj2" fmla="val 128444"/>
            </a:avLst>
          </a:prstGeom>
          <a:solidFill>
            <a:schemeClr val="bg1"/>
          </a:solidFill>
          <a:ln w="9525">
            <a:solidFill>
              <a:schemeClr val="tx1"/>
            </a:solidFill>
            <a:miter lim="800000"/>
            <a:headEnd/>
            <a:tailEnd/>
          </a:ln>
          <a:effectLst/>
        </p:spPr>
        <p:txBody>
          <a:bodyPr vert="eaVert"/>
          <a:lstStyle/>
          <a:p>
            <a:pPr algn="ctr"/>
            <a:endParaRPr lang="en-US"/>
          </a:p>
        </p:txBody>
      </p:sp>
      <p:sp>
        <p:nvSpPr>
          <p:cNvPr id="699400" name="Text Box 8"/>
          <p:cNvSpPr txBox="1">
            <a:spLocks noChangeArrowheads="1"/>
          </p:cNvSpPr>
          <p:nvPr/>
        </p:nvSpPr>
        <p:spPr bwMode="auto">
          <a:xfrm>
            <a:off x="676275" y="1003300"/>
            <a:ext cx="1879600" cy="915988"/>
          </a:xfrm>
          <a:prstGeom prst="rect">
            <a:avLst/>
          </a:prstGeom>
          <a:noFill/>
          <a:ln w="9525">
            <a:noFill/>
            <a:miter lim="800000"/>
            <a:headEnd/>
            <a:tailEnd/>
          </a:ln>
          <a:effectLst/>
        </p:spPr>
        <p:txBody>
          <a:bodyPr wrap="none">
            <a:spAutoFit/>
          </a:bodyPr>
          <a:lstStyle/>
          <a:p>
            <a:pPr algn="ctr"/>
            <a:r>
              <a:rPr lang="en-US" b="1">
                <a:solidFill>
                  <a:srgbClr val="0033CC"/>
                </a:solidFill>
              </a:rPr>
              <a:t>direct interaction</a:t>
            </a:r>
          </a:p>
          <a:p>
            <a:pPr algn="ctr"/>
            <a:r>
              <a:rPr lang="en-US" b="1">
                <a:solidFill>
                  <a:srgbClr val="0033CC"/>
                </a:solidFill>
              </a:rPr>
              <a:t>A </a:t>
            </a:r>
            <a:r>
              <a:rPr lang="en-US" b="1">
                <a:solidFill>
                  <a:srgbClr val="0033CC"/>
                </a:solidFill>
                <a:cs typeface="Times New Roman" pitchFamily="18" charset="0"/>
              </a:rPr>
              <a:t>→ B</a:t>
            </a:r>
          </a:p>
          <a:p>
            <a:pPr algn="ctr"/>
            <a:r>
              <a:rPr lang="en-US" b="1">
                <a:solidFill>
                  <a:srgbClr val="0033CC"/>
                </a:solidFill>
                <a:cs typeface="Times New Roman" pitchFamily="18" charset="0"/>
              </a:rPr>
              <a:t>A ┤B</a:t>
            </a:r>
          </a:p>
        </p:txBody>
      </p:sp>
      <p:sp>
        <p:nvSpPr>
          <p:cNvPr id="699401" name="Text Box 9"/>
          <p:cNvSpPr txBox="1">
            <a:spLocks noChangeArrowheads="1"/>
          </p:cNvSpPr>
          <p:nvPr/>
        </p:nvSpPr>
        <p:spPr bwMode="auto">
          <a:xfrm>
            <a:off x="811213" y="4584700"/>
            <a:ext cx="1587500" cy="1190625"/>
          </a:xfrm>
          <a:prstGeom prst="rect">
            <a:avLst/>
          </a:prstGeom>
          <a:noFill/>
          <a:ln w="9525">
            <a:noFill/>
            <a:miter lim="800000"/>
            <a:headEnd/>
            <a:tailEnd/>
          </a:ln>
          <a:effectLst/>
        </p:spPr>
        <p:txBody>
          <a:bodyPr wrap="none">
            <a:spAutoFit/>
          </a:bodyPr>
          <a:lstStyle/>
          <a:p>
            <a:pPr algn="ctr"/>
            <a:r>
              <a:rPr lang="en-US" b="1">
                <a:solidFill>
                  <a:schemeClr val="accent2"/>
                </a:solidFill>
              </a:rPr>
              <a:t>double-causal </a:t>
            </a:r>
          </a:p>
          <a:p>
            <a:pPr algn="ctr"/>
            <a:r>
              <a:rPr lang="en-US" b="1">
                <a:solidFill>
                  <a:schemeClr val="accent2"/>
                </a:solidFill>
              </a:rPr>
              <a:t>interaction</a:t>
            </a:r>
          </a:p>
          <a:p>
            <a:pPr algn="ctr"/>
            <a:r>
              <a:rPr lang="en-US" b="1">
                <a:solidFill>
                  <a:schemeClr val="accent2"/>
                </a:solidFill>
              </a:rPr>
              <a:t>A </a:t>
            </a:r>
            <a:r>
              <a:rPr lang="en-US" b="1">
                <a:solidFill>
                  <a:schemeClr val="accent2"/>
                </a:solidFill>
                <a:cs typeface="Times New Roman" pitchFamily="18" charset="0"/>
              </a:rPr>
              <a:t>→ (B → C)</a:t>
            </a:r>
          </a:p>
          <a:p>
            <a:pPr algn="ctr"/>
            <a:r>
              <a:rPr lang="en-US" b="1">
                <a:solidFill>
                  <a:schemeClr val="accent2"/>
                </a:solidFill>
                <a:cs typeface="Times New Roman" pitchFamily="18" charset="0"/>
              </a:rPr>
              <a:t>A → (B ┤C)</a:t>
            </a:r>
          </a:p>
        </p:txBody>
      </p:sp>
      <p:sp>
        <p:nvSpPr>
          <p:cNvPr id="699402" name="Text Box 10"/>
          <p:cNvSpPr txBox="1">
            <a:spLocks noChangeArrowheads="1"/>
          </p:cNvSpPr>
          <p:nvPr/>
        </p:nvSpPr>
        <p:spPr bwMode="auto">
          <a:xfrm>
            <a:off x="474663" y="3017838"/>
            <a:ext cx="1441450" cy="641350"/>
          </a:xfrm>
          <a:prstGeom prst="rect">
            <a:avLst/>
          </a:prstGeom>
          <a:noFill/>
          <a:ln w="9525">
            <a:noFill/>
            <a:miter lim="800000"/>
            <a:headEnd/>
            <a:tailEnd/>
          </a:ln>
          <a:effectLst/>
        </p:spPr>
        <p:txBody>
          <a:bodyPr>
            <a:spAutoFit/>
          </a:bodyPr>
          <a:lstStyle/>
          <a:p>
            <a:pPr algn="ctr"/>
            <a:r>
              <a:rPr lang="en-US" b="1">
                <a:solidFill>
                  <a:schemeClr val="accent2"/>
                </a:solidFill>
              </a:rPr>
              <a:t>additional</a:t>
            </a:r>
          </a:p>
          <a:p>
            <a:pPr algn="ctr"/>
            <a:r>
              <a:rPr lang="en-US" b="1">
                <a:solidFill>
                  <a:schemeClr val="accent2"/>
                </a:solidFill>
              </a:rPr>
              <a:t>information</a:t>
            </a:r>
          </a:p>
        </p:txBody>
      </p:sp>
      <p:sp>
        <p:nvSpPr>
          <p:cNvPr id="699403" name="AutoShape 11"/>
          <p:cNvSpPr>
            <a:spLocks noChangeArrowheads="1"/>
          </p:cNvSpPr>
          <p:nvPr/>
        </p:nvSpPr>
        <p:spPr bwMode="auto">
          <a:xfrm>
            <a:off x="2792413" y="1836738"/>
            <a:ext cx="3132137" cy="2820987"/>
          </a:xfrm>
          <a:prstGeom prst="irregularSeal1">
            <a:avLst/>
          </a:prstGeom>
          <a:solidFill>
            <a:schemeClr val="folHlink"/>
          </a:solidFill>
          <a:ln w="9525">
            <a:solidFill>
              <a:schemeClr val="tx1"/>
            </a:solidFill>
            <a:miter lim="800000"/>
            <a:headEnd/>
            <a:tailEnd/>
          </a:ln>
          <a:effectLst/>
        </p:spPr>
        <p:txBody>
          <a:bodyPr wrap="none" anchor="ctr"/>
          <a:lstStyle/>
          <a:p>
            <a:pPr algn="ctr"/>
            <a:endParaRPr lang="en-US"/>
          </a:p>
        </p:txBody>
      </p:sp>
      <p:sp>
        <p:nvSpPr>
          <p:cNvPr id="699405" name="Text Box 13"/>
          <p:cNvSpPr txBox="1">
            <a:spLocks noChangeArrowheads="1"/>
          </p:cNvSpPr>
          <p:nvPr/>
        </p:nvSpPr>
        <p:spPr bwMode="auto">
          <a:xfrm>
            <a:off x="3197225" y="2843213"/>
            <a:ext cx="2343150" cy="641350"/>
          </a:xfrm>
          <a:prstGeom prst="rect">
            <a:avLst/>
          </a:prstGeom>
          <a:noFill/>
          <a:ln w="9525">
            <a:noFill/>
            <a:miter lim="800000"/>
            <a:headEnd/>
            <a:tailEnd/>
          </a:ln>
          <a:effectLst/>
        </p:spPr>
        <p:txBody>
          <a:bodyPr wrap="none">
            <a:spAutoFit/>
          </a:bodyPr>
          <a:lstStyle/>
          <a:p>
            <a:pPr algn="ctr"/>
            <a:r>
              <a:rPr lang="en-US" b="1">
                <a:solidFill>
                  <a:schemeClr val="accent2"/>
                </a:solidFill>
              </a:rPr>
              <a:t>Method</a:t>
            </a:r>
          </a:p>
          <a:p>
            <a:pPr algn="ctr"/>
            <a:r>
              <a:rPr lang="en-US" b="1">
                <a:solidFill>
                  <a:schemeClr val="accent2"/>
                </a:solidFill>
              </a:rPr>
              <a:t>(algorithms, software)</a:t>
            </a:r>
          </a:p>
        </p:txBody>
      </p:sp>
      <p:sp>
        <p:nvSpPr>
          <p:cNvPr id="699406" name="Text Box 14"/>
          <p:cNvSpPr txBox="1">
            <a:spLocks noChangeArrowheads="1"/>
          </p:cNvSpPr>
          <p:nvPr/>
        </p:nvSpPr>
        <p:spPr bwMode="auto">
          <a:xfrm>
            <a:off x="3824288" y="4587875"/>
            <a:ext cx="1176337" cy="579438"/>
          </a:xfrm>
          <a:prstGeom prst="rect">
            <a:avLst/>
          </a:prstGeom>
          <a:noFill/>
          <a:ln w="9525">
            <a:noFill/>
            <a:miter lim="800000"/>
            <a:headEnd/>
            <a:tailEnd/>
          </a:ln>
          <a:effectLst/>
        </p:spPr>
        <p:txBody>
          <a:bodyPr wrap="none">
            <a:spAutoFit/>
          </a:bodyPr>
          <a:lstStyle/>
          <a:p>
            <a:r>
              <a:rPr lang="en-US" sz="3200"/>
              <a:t>FAST</a:t>
            </a:r>
          </a:p>
        </p:txBody>
      </p:sp>
      <p:sp>
        <p:nvSpPr>
          <p:cNvPr id="699407" name="Text Box 15"/>
          <p:cNvSpPr txBox="1">
            <a:spLocks noChangeArrowheads="1"/>
          </p:cNvSpPr>
          <p:nvPr/>
        </p:nvSpPr>
        <p:spPr bwMode="auto">
          <a:xfrm>
            <a:off x="6964363" y="1562100"/>
            <a:ext cx="996950" cy="366713"/>
          </a:xfrm>
          <a:prstGeom prst="rect">
            <a:avLst/>
          </a:prstGeom>
          <a:noFill/>
          <a:ln w="9525">
            <a:noFill/>
            <a:miter lim="800000"/>
            <a:headEnd/>
            <a:tailEnd/>
          </a:ln>
          <a:effectLst/>
        </p:spPr>
        <p:txBody>
          <a:bodyPr wrap="none">
            <a:spAutoFit/>
          </a:bodyPr>
          <a:lstStyle/>
          <a:p>
            <a:r>
              <a:rPr lang="en-US" b="1">
                <a:solidFill>
                  <a:schemeClr val="folHlink"/>
                </a:solidFill>
              </a:rPr>
              <a:t>network</a:t>
            </a:r>
          </a:p>
        </p:txBody>
      </p:sp>
      <p:sp>
        <p:nvSpPr>
          <p:cNvPr id="699408" name="Oval 16"/>
          <p:cNvSpPr>
            <a:spLocks noChangeArrowheads="1"/>
          </p:cNvSpPr>
          <p:nvPr/>
        </p:nvSpPr>
        <p:spPr bwMode="auto">
          <a:xfrm>
            <a:off x="6892925" y="2173288"/>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99409" name="Oval 17"/>
          <p:cNvSpPr>
            <a:spLocks noChangeArrowheads="1"/>
          </p:cNvSpPr>
          <p:nvPr/>
        </p:nvSpPr>
        <p:spPr bwMode="auto">
          <a:xfrm>
            <a:off x="7646988" y="2154238"/>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99410" name="Oval 18"/>
          <p:cNvSpPr>
            <a:spLocks noChangeArrowheads="1"/>
          </p:cNvSpPr>
          <p:nvPr/>
        </p:nvSpPr>
        <p:spPr bwMode="auto">
          <a:xfrm>
            <a:off x="6689725" y="3087688"/>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99411" name="Oval 19"/>
          <p:cNvSpPr>
            <a:spLocks noChangeArrowheads="1"/>
          </p:cNvSpPr>
          <p:nvPr/>
        </p:nvSpPr>
        <p:spPr bwMode="auto">
          <a:xfrm>
            <a:off x="7396163" y="3303588"/>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99412" name="Oval 20"/>
          <p:cNvSpPr>
            <a:spLocks noChangeArrowheads="1"/>
          </p:cNvSpPr>
          <p:nvPr/>
        </p:nvSpPr>
        <p:spPr bwMode="auto">
          <a:xfrm>
            <a:off x="8088313" y="2938463"/>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99413" name="Line 21"/>
          <p:cNvSpPr>
            <a:spLocks noChangeShapeType="1"/>
          </p:cNvSpPr>
          <p:nvPr/>
        </p:nvSpPr>
        <p:spPr bwMode="auto">
          <a:xfrm>
            <a:off x="7221538" y="2336800"/>
            <a:ext cx="438150" cy="0"/>
          </a:xfrm>
          <a:prstGeom prst="line">
            <a:avLst/>
          </a:prstGeom>
          <a:noFill/>
          <a:ln w="28575">
            <a:solidFill>
              <a:srgbClr val="FF6600"/>
            </a:solidFill>
            <a:round/>
            <a:headEnd/>
            <a:tailEnd type="triangle" w="med" len="med"/>
          </a:ln>
          <a:effectLst/>
        </p:spPr>
        <p:txBody>
          <a:bodyPr/>
          <a:lstStyle/>
          <a:p>
            <a:endParaRPr lang="en-US"/>
          </a:p>
        </p:txBody>
      </p:sp>
      <p:sp>
        <p:nvSpPr>
          <p:cNvPr id="699414" name="Line 22"/>
          <p:cNvSpPr>
            <a:spLocks noChangeShapeType="1"/>
          </p:cNvSpPr>
          <p:nvPr/>
        </p:nvSpPr>
        <p:spPr bwMode="auto">
          <a:xfrm flipV="1">
            <a:off x="6994525" y="2438400"/>
            <a:ext cx="673100" cy="711200"/>
          </a:xfrm>
          <a:prstGeom prst="line">
            <a:avLst/>
          </a:prstGeom>
          <a:noFill/>
          <a:ln w="28575">
            <a:solidFill>
              <a:schemeClr val="folHlink"/>
            </a:solidFill>
            <a:round/>
            <a:headEnd/>
            <a:tailEnd type="triangle" w="med" len="med"/>
          </a:ln>
          <a:effectLst/>
        </p:spPr>
        <p:txBody>
          <a:bodyPr/>
          <a:lstStyle/>
          <a:p>
            <a:endParaRPr lang="en-US"/>
          </a:p>
        </p:txBody>
      </p:sp>
      <p:sp>
        <p:nvSpPr>
          <p:cNvPr id="699415" name="Line 23"/>
          <p:cNvSpPr>
            <a:spLocks noChangeShapeType="1"/>
          </p:cNvSpPr>
          <p:nvPr/>
        </p:nvSpPr>
        <p:spPr bwMode="auto">
          <a:xfrm>
            <a:off x="7831138" y="2492375"/>
            <a:ext cx="350837" cy="446088"/>
          </a:xfrm>
          <a:prstGeom prst="line">
            <a:avLst/>
          </a:prstGeom>
          <a:noFill/>
          <a:ln w="28575">
            <a:solidFill>
              <a:schemeClr val="folHlink"/>
            </a:solidFill>
            <a:round/>
            <a:headEnd/>
            <a:tailEnd type="triangle" w="med" len="med"/>
          </a:ln>
          <a:effectLst/>
        </p:spPr>
        <p:txBody>
          <a:bodyPr/>
          <a:lstStyle/>
          <a:p>
            <a:endParaRPr lang="en-US"/>
          </a:p>
        </p:txBody>
      </p:sp>
      <p:sp>
        <p:nvSpPr>
          <p:cNvPr id="699416" name="Line 24"/>
          <p:cNvSpPr>
            <a:spLocks noChangeShapeType="1"/>
          </p:cNvSpPr>
          <p:nvPr/>
        </p:nvSpPr>
        <p:spPr bwMode="auto">
          <a:xfrm flipH="1">
            <a:off x="7581900" y="2486025"/>
            <a:ext cx="179388" cy="787400"/>
          </a:xfrm>
          <a:prstGeom prst="line">
            <a:avLst/>
          </a:prstGeom>
          <a:noFill/>
          <a:ln w="28575">
            <a:solidFill>
              <a:schemeClr val="accent2"/>
            </a:solidFill>
            <a:round/>
            <a:headEnd/>
            <a:tailEnd/>
          </a:ln>
          <a:effectLst/>
        </p:spPr>
        <p:txBody>
          <a:bodyPr/>
          <a:lstStyle/>
          <a:p>
            <a:endParaRPr lang="en-US"/>
          </a:p>
        </p:txBody>
      </p:sp>
      <p:sp>
        <p:nvSpPr>
          <p:cNvPr id="699417" name="Line 25"/>
          <p:cNvSpPr>
            <a:spLocks noChangeShapeType="1"/>
          </p:cNvSpPr>
          <p:nvPr/>
        </p:nvSpPr>
        <p:spPr bwMode="auto">
          <a:xfrm flipH="1">
            <a:off x="6877050" y="2500313"/>
            <a:ext cx="117475" cy="555625"/>
          </a:xfrm>
          <a:prstGeom prst="line">
            <a:avLst/>
          </a:prstGeom>
          <a:noFill/>
          <a:ln w="28575">
            <a:solidFill>
              <a:schemeClr val="accent2"/>
            </a:solidFill>
            <a:round/>
            <a:headEnd/>
            <a:tailEnd/>
          </a:ln>
          <a:effectLst/>
        </p:spPr>
        <p:txBody>
          <a:bodyPr/>
          <a:lstStyle/>
          <a:p>
            <a:endParaRPr lang="en-US"/>
          </a:p>
        </p:txBody>
      </p:sp>
      <p:sp>
        <p:nvSpPr>
          <p:cNvPr id="699418" name="Line 26"/>
          <p:cNvSpPr>
            <a:spLocks noChangeShapeType="1"/>
          </p:cNvSpPr>
          <p:nvPr/>
        </p:nvSpPr>
        <p:spPr bwMode="auto">
          <a:xfrm flipV="1">
            <a:off x="7713663" y="3227388"/>
            <a:ext cx="320675" cy="187325"/>
          </a:xfrm>
          <a:prstGeom prst="line">
            <a:avLst/>
          </a:prstGeom>
          <a:noFill/>
          <a:ln w="28575">
            <a:solidFill>
              <a:schemeClr val="accent2"/>
            </a:solidFill>
            <a:round/>
            <a:headEnd/>
            <a:tailEnd/>
          </a:ln>
          <a:effectLst/>
        </p:spPr>
        <p:txBody>
          <a:bodyPr/>
          <a:lstStyle/>
          <a:p>
            <a:endParaRPr lang="en-US"/>
          </a:p>
        </p:txBody>
      </p:sp>
      <p:sp>
        <p:nvSpPr>
          <p:cNvPr id="699419" name="Line 27"/>
          <p:cNvSpPr>
            <a:spLocks noChangeShapeType="1"/>
          </p:cNvSpPr>
          <p:nvPr/>
        </p:nvSpPr>
        <p:spPr bwMode="auto">
          <a:xfrm>
            <a:off x="6807200" y="3016250"/>
            <a:ext cx="133350" cy="39688"/>
          </a:xfrm>
          <a:prstGeom prst="line">
            <a:avLst/>
          </a:prstGeom>
          <a:noFill/>
          <a:ln w="28575">
            <a:solidFill>
              <a:schemeClr val="accent2"/>
            </a:solidFill>
            <a:round/>
            <a:headEnd/>
            <a:tailEnd/>
          </a:ln>
          <a:effectLst/>
        </p:spPr>
        <p:txBody>
          <a:bodyPr/>
          <a:lstStyle/>
          <a:p>
            <a:endParaRPr lang="en-US"/>
          </a:p>
        </p:txBody>
      </p:sp>
      <p:sp>
        <p:nvSpPr>
          <p:cNvPr id="699420" name="Line 28"/>
          <p:cNvSpPr>
            <a:spLocks noChangeShapeType="1"/>
          </p:cNvSpPr>
          <p:nvPr/>
        </p:nvSpPr>
        <p:spPr bwMode="auto">
          <a:xfrm>
            <a:off x="7502525" y="3235325"/>
            <a:ext cx="147638" cy="38100"/>
          </a:xfrm>
          <a:prstGeom prst="line">
            <a:avLst/>
          </a:prstGeom>
          <a:noFill/>
          <a:ln w="28575">
            <a:solidFill>
              <a:schemeClr val="accent2"/>
            </a:solidFill>
            <a:round/>
            <a:headEnd/>
            <a:tailEnd/>
          </a:ln>
          <a:effectLst/>
        </p:spPr>
        <p:txBody>
          <a:bodyPr/>
          <a:lstStyle/>
          <a:p>
            <a:endParaRPr lang="en-US"/>
          </a:p>
        </p:txBody>
      </p:sp>
      <p:sp>
        <p:nvSpPr>
          <p:cNvPr id="699421" name="Line 29"/>
          <p:cNvSpPr>
            <a:spLocks noChangeShapeType="1"/>
          </p:cNvSpPr>
          <p:nvPr/>
        </p:nvSpPr>
        <p:spPr bwMode="auto">
          <a:xfrm>
            <a:off x="7994650" y="3157538"/>
            <a:ext cx="85725" cy="117475"/>
          </a:xfrm>
          <a:prstGeom prst="line">
            <a:avLst/>
          </a:prstGeom>
          <a:noFill/>
          <a:ln w="28575">
            <a:solidFill>
              <a:schemeClr val="accent2"/>
            </a:solidFill>
            <a:round/>
            <a:headEnd/>
            <a:tailEnd/>
          </a:ln>
          <a:effectLst/>
        </p:spPr>
        <p:txBody>
          <a:bodyPr/>
          <a:lstStyle/>
          <a:p>
            <a:endParaRPr lang="en-US"/>
          </a:p>
        </p:txBody>
      </p:sp>
      <p:sp>
        <p:nvSpPr>
          <p:cNvPr id="699422" name="Line 30"/>
          <p:cNvSpPr>
            <a:spLocks noChangeShapeType="1"/>
          </p:cNvSpPr>
          <p:nvPr/>
        </p:nvSpPr>
        <p:spPr bwMode="auto">
          <a:xfrm>
            <a:off x="7002463" y="3321050"/>
            <a:ext cx="414337" cy="133350"/>
          </a:xfrm>
          <a:prstGeom prst="line">
            <a:avLst/>
          </a:prstGeom>
          <a:noFill/>
          <a:ln w="28575">
            <a:solidFill>
              <a:schemeClr val="folHlink"/>
            </a:solidFill>
            <a:round/>
            <a:headEnd/>
            <a:tailEnd type="triangle" w="med" len="med"/>
          </a:ln>
          <a:effectLst/>
        </p:spPr>
        <p:txBody>
          <a:bodyPr/>
          <a:lstStyle/>
          <a:p>
            <a:endParaRPr lang="en-US"/>
          </a:p>
        </p:txBody>
      </p:sp>
      <p:sp>
        <p:nvSpPr>
          <p:cNvPr id="699423" name="Rectangle 31"/>
          <p:cNvSpPr>
            <a:spLocks noChangeArrowheads="1"/>
          </p:cNvSpPr>
          <p:nvPr/>
        </p:nvSpPr>
        <p:spPr bwMode="auto">
          <a:xfrm>
            <a:off x="6545263" y="3756025"/>
            <a:ext cx="2219325" cy="641350"/>
          </a:xfrm>
          <a:prstGeom prst="rect">
            <a:avLst/>
          </a:prstGeom>
          <a:noFill/>
          <a:ln w="9525">
            <a:noFill/>
            <a:miter lim="800000"/>
            <a:headEnd/>
            <a:tailEnd/>
          </a:ln>
          <a:effectLst/>
        </p:spPr>
        <p:txBody>
          <a:bodyPr>
            <a:spAutoFit/>
          </a:bodyPr>
          <a:lstStyle/>
          <a:p>
            <a:r>
              <a:rPr lang="en-US" b="1" i="1">
                <a:solidFill>
                  <a:srgbClr val="0033CC"/>
                </a:solidFill>
              </a:rPr>
              <a:t>minimal</a:t>
            </a:r>
            <a:r>
              <a:rPr lang="en-US" b="1">
                <a:solidFill>
                  <a:srgbClr val="0033CC"/>
                </a:solidFill>
              </a:rPr>
              <a:t> complexity</a:t>
            </a:r>
          </a:p>
          <a:p>
            <a:r>
              <a:rPr lang="en-US" b="1" i="1">
                <a:solidFill>
                  <a:srgbClr val="0033CC"/>
                </a:solidFill>
              </a:rPr>
              <a:t>biologically relevant</a:t>
            </a:r>
          </a:p>
        </p:txBody>
      </p:sp>
      <p:sp>
        <p:nvSpPr>
          <p:cNvPr id="699424" name="AutoShape 32"/>
          <p:cNvSpPr>
            <a:spLocks noChangeArrowheads="1"/>
          </p:cNvSpPr>
          <p:nvPr/>
        </p:nvSpPr>
        <p:spPr bwMode="auto">
          <a:xfrm>
            <a:off x="5807075" y="3055938"/>
            <a:ext cx="641350" cy="187325"/>
          </a:xfrm>
          <a:prstGeom prst="rightArrow">
            <a:avLst>
              <a:gd name="adj1" fmla="val 50000"/>
              <a:gd name="adj2" fmla="val 85593"/>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44099" name="Rectangle 3"/>
          <p:cNvSpPr>
            <a:spLocks noGrp="1" noChangeArrowheads="1"/>
          </p:cNvSpPr>
          <p:nvPr>
            <p:ph type="body" idx="1"/>
          </p:nvPr>
        </p:nvSpPr>
        <p:spPr>
          <a:xfrm>
            <a:off x="152400" y="0"/>
            <a:ext cx="8991600" cy="6254044"/>
          </a:xfrm>
        </p:spPr>
        <p:txBody>
          <a:bodyPr/>
          <a:lstStyle/>
          <a:p>
            <a:pPr marL="457200" indent="-457200" algn="ctr">
              <a:buFontTx/>
              <a:buNone/>
            </a:pPr>
            <a:r>
              <a:rPr lang="en-US" b="1" dirty="0" smtClean="0">
                <a:solidFill>
                  <a:srgbClr val="008000"/>
                </a:solidFill>
              </a:rPr>
              <a:t>Nature </a:t>
            </a:r>
            <a:r>
              <a:rPr lang="en-US" b="1" dirty="0">
                <a:solidFill>
                  <a:srgbClr val="008000"/>
                </a:solidFill>
              </a:rPr>
              <a:t>of experimental </a:t>
            </a:r>
            <a:r>
              <a:rPr lang="en-US" b="1" dirty="0" smtClean="0">
                <a:solidFill>
                  <a:srgbClr val="008000"/>
                </a:solidFill>
              </a:rPr>
              <a:t>evidence</a:t>
            </a:r>
            <a:endParaRPr lang="en-US" b="1" dirty="0">
              <a:solidFill>
                <a:srgbClr val="008000"/>
              </a:solidFill>
            </a:endParaRPr>
          </a:p>
          <a:p>
            <a:pPr marL="457200" indent="-457200"/>
            <a:r>
              <a:rPr lang="en-US" b="1" dirty="0">
                <a:solidFill>
                  <a:srgbClr val="002060"/>
                </a:solidFill>
              </a:rPr>
              <a:t>biochemical</a:t>
            </a:r>
            <a:r>
              <a:rPr lang="en-US" b="1" dirty="0">
                <a:solidFill>
                  <a:srgbClr val="0070C0"/>
                </a:solidFill>
              </a:rPr>
              <a:t> </a:t>
            </a:r>
          </a:p>
          <a:p>
            <a:pPr marL="914400" lvl="1" indent="-457200"/>
            <a:r>
              <a:rPr lang="en-US" sz="2000" b="1" dirty="0">
                <a:solidFill>
                  <a:srgbClr val="FF0000"/>
                </a:solidFill>
              </a:rPr>
              <a:t>direct</a:t>
            </a:r>
            <a:r>
              <a:rPr lang="en-US" sz="2000" b="1" dirty="0">
                <a:solidFill>
                  <a:srgbClr val="008000"/>
                </a:solidFill>
              </a:rPr>
              <a:t> </a:t>
            </a:r>
            <a:r>
              <a:rPr lang="en-US" sz="2000" b="1" dirty="0" smtClean="0">
                <a:solidFill>
                  <a:srgbClr val="008000"/>
                </a:solidFill>
              </a:rPr>
              <a:t>interaction</a:t>
            </a:r>
            <a:r>
              <a:rPr lang="en-US" b="1" dirty="0" smtClean="0">
                <a:solidFill>
                  <a:srgbClr val="008000"/>
                </a:solidFill>
              </a:rPr>
              <a:t>, </a:t>
            </a:r>
            <a:r>
              <a:rPr lang="en-US" sz="2000" b="1" i="1" dirty="0" smtClean="0">
                <a:solidFill>
                  <a:srgbClr val="008000"/>
                </a:solidFill>
              </a:rPr>
              <a:t>e.g.</a:t>
            </a:r>
            <a:r>
              <a:rPr lang="en-US" b="1" dirty="0" smtClean="0">
                <a:solidFill>
                  <a:srgbClr val="008000"/>
                </a:solidFill>
              </a:rPr>
              <a:t>, </a:t>
            </a:r>
          </a:p>
          <a:p>
            <a:pPr lvl="2"/>
            <a:r>
              <a:rPr lang="en-US" sz="1800" b="1" dirty="0" smtClean="0">
                <a:solidFill>
                  <a:srgbClr val="008000"/>
                </a:solidFill>
              </a:rPr>
              <a:t>binding of two proteins</a:t>
            </a:r>
          </a:p>
          <a:p>
            <a:pPr lvl="2"/>
            <a:r>
              <a:rPr lang="en-US" sz="1800" b="1" dirty="0" smtClean="0">
                <a:solidFill>
                  <a:srgbClr val="008000"/>
                </a:solidFill>
              </a:rPr>
              <a:t>a transcription factor activating the transcription of a gene </a:t>
            </a:r>
          </a:p>
          <a:p>
            <a:pPr lvl="2"/>
            <a:r>
              <a:rPr lang="en-US" sz="1800" b="1" dirty="0" smtClean="0">
                <a:solidFill>
                  <a:srgbClr val="008000"/>
                </a:solidFill>
              </a:rPr>
              <a:t>a chemical reaction with a single reactant and single product</a:t>
            </a:r>
          </a:p>
          <a:p>
            <a:pPr lvl="2">
              <a:buNone/>
            </a:pPr>
            <a:endParaRPr lang="en-US" b="1" dirty="0">
              <a:solidFill>
                <a:srgbClr val="008000"/>
              </a:solidFill>
            </a:endParaRPr>
          </a:p>
          <a:p>
            <a:pPr marL="457200" indent="-457200"/>
            <a:r>
              <a:rPr lang="en-US" b="1" dirty="0">
                <a:solidFill>
                  <a:srgbClr val="002060"/>
                </a:solidFill>
              </a:rPr>
              <a:t>pharmacological </a:t>
            </a:r>
          </a:p>
          <a:p>
            <a:pPr marL="914400" lvl="1" indent="-457200"/>
            <a:r>
              <a:rPr lang="en-US" sz="2000" b="1" dirty="0" smtClean="0">
                <a:solidFill>
                  <a:srgbClr val="FF0000"/>
                </a:solidFill>
              </a:rPr>
              <a:t>indirect</a:t>
            </a:r>
            <a:r>
              <a:rPr lang="en-US" sz="2000" b="1" dirty="0" smtClean="0">
                <a:solidFill>
                  <a:srgbClr val="008000"/>
                </a:solidFill>
              </a:rPr>
              <a:t> causal effects most probably resulting from a chain of interactions and reactions, </a:t>
            </a:r>
            <a:r>
              <a:rPr lang="en-US" sz="2000" b="1" i="1" dirty="0" smtClean="0">
                <a:solidFill>
                  <a:srgbClr val="008000"/>
                </a:solidFill>
              </a:rPr>
              <a:t>e.g.</a:t>
            </a:r>
            <a:r>
              <a:rPr lang="en-US" sz="2000" b="1" dirty="0" smtClean="0">
                <a:solidFill>
                  <a:srgbClr val="008000"/>
                </a:solidFill>
              </a:rPr>
              <a:t>, </a:t>
            </a:r>
          </a:p>
          <a:p>
            <a:pPr marL="1314450" lvl="2" indent="-457200"/>
            <a:r>
              <a:rPr lang="en-US" sz="1800" b="1" dirty="0" smtClean="0">
                <a:solidFill>
                  <a:srgbClr val="008000"/>
                </a:solidFill>
              </a:rPr>
              <a:t>binding of a chemical to a receptor protein starts a cascade of protein-protein interactions and chemical reactions that ultimately results in the transcription of a gene</a:t>
            </a:r>
          </a:p>
          <a:p>
            <a:pPr marL="1314450" lvl="2" indent="-457200">
              <a:buNone/>
            </a:pPr>
            <a:endParaRPr lang="en-US" b="1" dirty="0">
              <a:solidFill>
                <a:srgbClr val="008000"/>
              </a:solidFill>
            </a:endParaRPr>
          </a:p>
          <a:p>
            <a:pPr marL="457200" indent="-457200"/>
            <a:r>
              <a:rPr lang="en-US" b="1" dirty="0" smtClean="0">
                <a:solidFill>
                  <a:srgbClr val="002060"/>
                </a:solidFill>
              </a:rPr>
              <a:t>genetic evidence of differential responses to a stimulus</a:t>
            </a:r>
          </a:p>
          <a:p>
            <a:pPr marL="914400" lvl="1" indent="-457200"/>
            <a:r>
              <a:rPr lang="en-US" sz="2000" b="1" dirty="0" smtClean="0">
                <a:solidFill>
                  <a:srgbClr val="008000"/>
                </a:solidFill>
              </a:rPr>
              <a:t>can </a:t>
            </a:r>
            <a:r>
              <a:rPr lang="en-US" sz="2000" b="1" dirty="0">
                <a:solidFill>
                  <a:srgbClr val="008000"/>
                </a:solidFill>
              </a:rPr>
              <a:t>be direct, but </a:t>
            </a:r>
            <a:r>
              <a:rPr lang="en-US" sz="2000" b="1" dirty="0">
                <a:solidFill>
                  <a:srgbClr val="FF0000"/>
                </a:solidFill>
              </a:rPr>
              <a:t>most often </a:t>
            </a:r>
            <a:r>
              <a:rPr lang="en-US" sz="2000" b="1" dirty="0" smtClean="0">
                <a:solidFill>
                  <a:srgbClr val="FF0000"/>
                </a:solidFill>
              </a:rPr>
              <a:t>indirect </a:t>
            </a:r>
            <a:r>
              <a:rPr lang="en-US" sz="2000" b="1" dirty="0" smtClean="0">
                <a:solidFill>
                  <a:srgbClr val="008000"/>
                </a:solidFill>
              </a:rPr>
              <a:t>(double-causal)</a:t>
            </a:r>
            <a:endParaRPr lang="en-US" sz="2000" b="1" dirty="0">
              <a:solidFill>
                <a:srgbClr val="008000"/>
              </a:solidFill>
            </a:endParaRPr>
          </a:p>
          <a:p>
            <a:pPr marL="457200" indent="-457200"/>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582660" name="Rectangle 4"/>
          <p:cNvSpPr>
            <a:spLocks noGrp="1" noChangeArrowheads="1"/>
          </p:cNvSpPr>
          <p:nvPr>
            <p:ph type="body" idx="1"/>
          </p:nvPr>
        </p:nvSpPr>
        <p:spPr>
          <a:xfrm>
            <a:off x="152400" y="446088"/>
            <a:ext cx="8839200" cy="5649912"/>
          </a:xfrm>
          <a:noFill/>
          <a:ln/>
        </p:spPr>
        <p:txBody>
          <a:bodyPr/>
          <a:lstStyle/>
          <a:p>
            <a:pPr>
              <a:buFontTx/>
              <a:buNone/>
            </a:pPr>
            <a:endParaRPr lang="en-US" sz="2000" dirty="0"/>
          </a:p>
          <a:p>
            <a:pPr>
              <a:buFontTx/>
              <a:buNone/>
            </a:pPr>
            <a:endParaRPr lang="en-US" sz="2000" dirty="0"/>
          </a:p>
          <a:p>
            <a:pPr>
              <a:buFontTx/>
              <a:buNone/>
            </a:pPr>
            <a:endParaRPr lang="en-US" sz="2000" dirty="0"/>
          </a:p>
          <a:p>
            <a:pPr>
              <a:buFontTx/>
              <a:buNone/>
            </a:pPr>
            <a:endParaRPr lang="en-US" b="1" dirty="0" smtClean="0">
              <a:solidFill>
                <a:srgbClr val="008000"/>
              </a:solidFill>
            </a:endParaRPr>
          </a:p>
          <a:p>
            <a:pPr>
              <a:buFontTx/>
              <a:buNone/>
            </a:pPr>
            <a:endParaRPr lang="en-US" b="1" dirty="0" smtClean="0">
              <a:solidFill>
                <a:srgbClr val="008000"/>
              </a:solidFill>
            </a:endParaRPr>
          </a:p>
          <a:p>
            <a:pPr>
              <a:buFontTx/>
              <a:buNone/>
            </a:pPr>
            <a:r>
              <a:rPr lang="en-US" sz="3200" b="1" dirty="0" smtClean="0">
                <a:solidFill>
                  <a:srgbClr val="008000"/>
                </a:solidFill>
                <a:latin typeface="Arial" pitchFamily="34" charset="0"/>
                <a:cs typeface="Arial" pitchFamily="34" charset="0"/>
              </a:rPr>
              <a:t>We </a:t>
            </a:r>
            <a:r>
              <a:rPr lang="en-US" sz="3200" b="1" dirty="0">
                <a:solidFill>
                  <a:srgbClr val="008000"/>
                </a:solidFill>
                <a:latin typeface="Arial" pitchFamily="34" charset="0"/>
                <a:cs typeface="Arial" pitchFamily="34" charset="0"/>
              </a:rPr>
              <a:t>describe a method for synthesizing double-causal (path-level) information into a consistent network</a:t>
            </a:r>
          </a:p>
          <a:p>
            <a:pPr>
              <a:buFontTx/>
              <a:buNone/>
            </a:pPr>
            <a:endParaRPr lang="en-US" b="1" dirty="0">
              <a:solidFill>
                <a:srgbClr val="008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ISBRA 2012</a:t>
            </a:r>
            <a:endParaRPr lang="en-US"/>
          </a:p>
        </p:txBody>
      </p:sp>
      <p:sp>
        <p:nvSpPr>
          <p:cNvPr id="700419" name="Rectangle 3"/>
          <p:cNvSpPr>
            <a:spLocks noGrp="1" noChangeArrowheads="1"/>
          </p:cNvSpPr>
          <p:nvPr>
            <p:ph type="body" idx="1"/>
          </p:nvPr>
        </p:nvSpPr>
        <p:spPr>
          <a:xfrm>
            <a:off x="301625" y="295275"/>
            <a:ext cx="8574088" cy="5753100"/>
          </a:xfrm>
        </p:spPr>
        <p:txBody>
          <a:bodyPr/>
          <a:lstStyle/>
          <a:p>
            <a:pPr>
              <a:buFontTx/>
              <a:buNone/>
            </a:pPr>
            <a:r>
              <a:rPr lang="en-US" b="1">
                <a:solidFill>
                  <a:srgbClr val="008000"/>
                </a:solidFill>
              </a:rPr>
              <a:t>Direct interactions</a:t>
            </a:r>
          </a:p>
          <a:p>
            <a:pPr>
              <a:buFontTx/>
              <a:buNone/>
            </a:pPr>
            <a:endParaRPr lang="en-US" b="1">
              <a:solidFill>
                <a:srgbClr val="008000"/>
              </a:solidFill>
            </a:endParaRPr>
          </a:p>
          <a:p>
            <a:pPr lvl="1">
              <a:buFontTx/>
              <a:buNone/>
            </a:pPr>
            <a:r>
              <a:rPr lang="en-US" b="1">
                <a:solidFill>
                  <a:srgbClr val="008000"/>
                </a:solidFill>
              </a:rPr>
              <a:t>A promotes B          A </a:t>
            </a:r>
            <a:r>
              <a:rPr lang="en-US" b="1">
                <a:solidFill>
                  <a:srgbClr val="008000"/>
                </a:solidFill>
                <a:cs typeface="Times New Roman" pitchFamily="18" charset="0"/>
              </a:rPr>
              <a:t>→ B </a:t>
            </a:r>
          </a:p>
          <a:p>
            <a:pPr lvl="1">
              <a:buFontTx/>
              <a:buNone/>
            </a:pPr>
            <a:endParaRPr lang="en-US" b="1">
              <a:solidFill>
                <a:srgbClr val="008000"/>
              </a:solidFill>
              <a:cs typeface="Times New Roman" pitchFamily="18" charset="0"/>
            </a:endParaRPr>
          </a:p>
          <a:p>
            <a:pPr lvl="1">
              <a:buFontTx/>
              <a:buNone/>
            </a:pPr>
            <a:r>
              <a:rPr lang="en-US" b="1">
                <a:solidFill>
                  <a:srgbClr val="008000"/>
                </a:solidFill>
                <a:cs typeface="Times New Roman" pitchFamily="18" charset="0"/>
              </a:rPr>
              <a:t>A inhibits B             A ┤  B</a:t>
            </a:r>
          </a:p>
          <a:p>
            <a:pPr lvl="1">
              <a:buFontTx/>
              <a:buNone/>
            </a:pPr>
            <a:endParaRPr lang="en-US" b="1">
              <a:solidFill>
                <a:srgbClr val="008000"/>
              </a:solidFill>
              <a:cs typeface="Times New Roman" pitchFamily="18" charset="0"/>
            </a:endParaRPr>
          </a:p>
          <a:p>
            <a:pPr>
              <a:buFontTx/>
              <a:buNone/>
            </a:pPr>
            <a:endParaRPr lang="en-US">
              <a:cs typeface="Times New Roman" pitchFamily="18" charset="0"/>
            </a:endParaRPr>
          </a:p>
          <a:p>
            <a:pPr>
              <a:buFontTx/>
              <a:buNone/>
            </a:pPr>
            <a:r>
              <a:rPr lang="en-US" b="1">
                <a:solidFill>
                  <a:srgbClr val="008000"/>
                </a:solidFill>
                <a:cs typeface="Times New Roman" pitchFamily="18" charset="0"/>
              </a:rPr>
              <a:t>Illustration of double-causal interaction</a:t>
            </a:r>
          </a:p>
          <a:p>
            <a:pPr lvl="1">
              <a:buFontTx/>
              <a:buNone/>
            </a:pPr>
            <a:r>
              <a:rPr lang="en-US" b="1">
                <a:solidFill>
                  <a:srgbClr val="008000"/>
                </a:solidFill>
                <a:cs typeface="Times New Roman" pitchFamily="18" charset="0"/>
              </a:rPr>
              <a:t>C promotes the process of A promoting B</a:t>
            </a:r>
          </a:p>
        </p:txBody>
      </p:sp>
      <p:sp>
        <p:nvSpPr>
          <p:cNvPr id="700420" name="Oval 4"/>
          <p:cNvSpPr>
            <a:spLocks noChangeArrowheads="1"/>
          </p:cNvSpPr>
          <p:nvPr/>
        </p:nvSpPr>
        <p:spPr bwMode="auto">
          <a:xfrm>
            <a:off x="5360988" y="1244600"/>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21" name="Oval 5"/>
          <p:cNvSpPr>
            <a:spLocks noChangeArrowheads="1"/>
          </p:cNvSpPr>
          <p:nvPr/>
        </p:nvSpPr>
        <p:spPr bwMode="auto">
          <a:xfrm>
            <a:off x="6248400" y="1247775"/>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22" name="Oval 6"/>
          <p:cNvSpPr>
            <a:spLocks noChangeArrowheads="1"/>
          </p:cNvSpPr>
          <p:nvPr/>
        </p:nvSpPr>
        <p:spPr bwMode="auto">
          <a:xfrm>
            <a:off x="5384800" y="2055813"/>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23" name="Oval 7"/>
          <p:cNvSpPr>
            <a:spLocks noChangeArrowheads="1"/>
          </p:cNvSpPr>
          <p:nvPr/>
        </p:nvSpPr>
        <p:spPr bwMode="auto">
          <a:xfrm>
            <a:off x="6280150" y="2036763"/>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24" name="Line 8"/>
          <p:cNvSpPr>
            <a:spLocks noChangeShapeType="1"/>
          </p:cNvSpPr>
          <p:nvPr/>
        </p:nvSpPr>
        <p:spPr bwMode="auto">
          <a:xfrm>
            <a:off x="5681663" y="1398588"/>
            <a:ext cx="585787" cy="0"/>
          </a:xfrm>
          <a:prstGeom prst="line">
            <a:avLst/>
          </a:prstGeom>
          <a:noFill/>
          <a:ln w="28575">
            <a:solidFill>
              <a:schemeClr val="accent2"/>
            </a:solidFill>
            <a:round/>
            <a:headEnd/>
            <a:tailEnd type="triangle" w="med" len="med"/>
          </a:ln>
          <a:effectLst/>
        </p:spPr>
        <p:txBody>
          <a:bodyPr/>
          <a:lstStyle/>
          <a:p>
            <a:endParaRPr lang="en-US"/>
          </a:p>
        </p:txBody>
      </p:sp>
      <p:sp>
        <p:nvSpPr>
          <p:cNvPr id="700426" name="Line 10"/>
          <p:cNvSpPr>
            <a:spLocks noChangeShapeType="1"/>
          </p:cNvSpPr>
          <p:nvPr/>
        </p:nvSpPr>
        <p:spPr bwMode="auto">
          <a:xfrm>
            <a:off x="5713413" y="2235200"/>
            <a:ext cx="484187" cy="0"/>
          </a:xfrm>
          <a:prstGeom prst="line">
            <a:avLst/>
          </a:prstGeom>
          <a:noFill/>
          <a:ln w="28575">
            <a:solidFill>
              <a:schemeClr val="accent2"/>
            </a:solidFill>
            <a:round/>
            <a:headEnd/>
            <a:tailEnd/>
          </a:ln>
          <a:effectLst/>
        </p:spPr>
        <p:txBody>
          <a:bodyPr/>
          <a:lstStyle/>
          <a:p>
            <a:endParaRPr lang="en-US"/>
          </a:p>
        </p:txBody>
      </p:sp>
      <p:sp>
        <p:nvSpPr>
          <p:cNvPr id="700427" name="Line 11"/>
          <p:cNvSpPr>
            <a:spLocks noChangeShapeType="1"/>
          </p:cNvSpPr>
          <p:nvPr/>
        </p:nvSpPr>
        <p:spPr bwMode="auto">
          <a:xfrm>
            <a:off x="6189663" y="2125663"/>
            <a:ext cx="0" cy="195262"/>
          </a:xfrm>
          <a:prstGeom prst="line">
            <a:avLst/>
          </a:prstGeom>
          <a:noFill/>
          <a:ln w="28575">
            <a:solidFill>
              <a:schemeClr val="accent2"/>
            </a:solidFill>
            <a:round/>
            <a:headEnd/>
            <a:tailEnd/>
          </a:ln>
          <a:effectLst/>
        </p:spPr>
        <p:txBody>
          <a:bodyPr/>
          <a:lstStyle/>
          <a:p>
            <a:endParaRPr lang="en-US"/>
          </a:p>
        </p:txBody>
      </p:sp>
      <p:sp>
        <p:nvSpPr>
          <p:cNvPr id="700428" name="Text Box 12"/>
          <p:cNvSpPr txBox="1">
            <a:spLocks noChangeArrowheads="1"/>
          </p:cNvSpPr>
          <p:nvPr/>
        </p:nvSpPr>
        <p:spPr bwMode="auto">
          <a:xfrm>
            <a:off x="5372100" y="2328863"/>
            <a:ext cx="349250" cy="366712"/>
          </a:xfrm>
          <a:prstGeom prst="rect">
            <a:avLst/>
          </a:prstGeom>
          <a:noFill/>
          <a:ln w="9525">
            <a:noFill/>
            <a:miter lim="800000"/>
            <a:headEnd/>
            <a:tailEnd/>
          </a:ln>
          <a:effectLst/>
        </p:spPr>
        <p:txBody>
          <a:bodyPr wrap="none">
            <a:spAutoFit/>
          </a:bodyPr>
          <a:lstStyle/>
          <a:p>
            <a:r>
              <a:rPr lang="en-US" b="1">
                <a:solidFill>
                  <a:srgbClr val="008000"/>
                </a:solidFill>
              </a:rPr>
              <a:t>A</a:t>
            </a:r>
          </a:p>
        </p:txBody>
      </p:sp>
      <p:sp>
        <p:nvSpPr>
          <p:cNvPr id="700429" name="Text Box 13"/>
          <p:cNvSpPr txBox="1">
            <a:spLocks noChangeArrowheads="1"/>
          </p:cNvSpPr>
          <p:nvPr/>
        </p:nvSpPr>
        <p:spPr bwMode="auto">
          <a:xfrm>
            <a:off x="6273800" y="2301875"/>
            <a:ext cx="336550" cy="366713"/>
          </a:xfrm>
          <a:prstGeom prst="rect">
            <a:avLst/>
          </a:prstGeom>
          <a:noFill/>
          <a:ln w="9525">
            <a:noFill/>
            <a:miter lim="800000"/>
            <a:headEnd/>
            <a:tailEnd/>
          </a:ln>
          <a:effectLst/>
        </p:spPr>
        <p:txBody>
          <a:bodyPr wrap="none">
            <a:spAutoFit/>
          </a:bodyPr>
          <a:lstStyle/>
          <a:p>
            <a:r>
              <a:rPr lang="en-US" b="1">
                <a:solidFill>
                  <a:srgbClr val="008000"/>
                </a:solidFill>
              </a:rPr>
              <a:t>B</a:t>
            </a:r>
          </a:p>
        </p:txBody>
      </p:sp>
      <p:sp>
        <p:nvSpPr>
          <p:cNvPr id="700430" name="Text Box 14"/>
          <p:cNvSpPr txBox="1">
            <a:spLocks noChangeArrowheads="1"/>
          </p:cNvSpPr>
          <p:nvPr/>
        </p:nvSpPr>
        <p:spPr bwMode="auto">
          <a:xfrm>
            <a:off x="6207125" y="944563"/>
            <a:ext cx="336550" cy="366712"/>
          </a:xfrm>
          <a:prstGeom prst="rect">
            <a:avLst/>
          </a:prstGeom>
          <a:noFill/>
          <a:ln w="9525">
            <a:noFill/>
            <a:miter lim="800000"/>
            <a:headEnd/>
            <a:tailEnd/>
          </a:ln>
          <a:effectLst/>
        </p:spPr>
        <p:txBody>
          <a:bodyPr wrap="none">
            <a:spAutoFit/>
          </a:bodyPr>
          <a:lstStyle/>
          <a:p>
            <a:r>
              <a:rPr lang="en-US" b="1">
                <a:solidFill>
                  <a:srgbClr val="008000"/>
                </a:solidFill>
              </a:rPr>
              <a:t>B</a:t>
            </a:r>
          </a:p>
        </p:txBody>
      </p:sp>
      <p:sp>
        <p:nvSpPr>
          <p:cNvPr id="700431" name="Text Box 15"/>
          <p:cNvSpPr txBox="1">
            <a:spLocks noChangeArrowheads="1"/>
          </p:cNvSpPr>
          <p:nvPr/>
        </p:nvSpPr>
        <p:spPr bwMode="auto">
          <a:xfrm>
            <a:off x="5343525" y="923925"/>
            <a:ext cx="349250" cy="366713"/>
          </a:xfrm>
          <a:prstGeom prst="rect">
            <a:avLst/>
          </a:prstGeom>
          <a:noFill/>
          <a:ln w="9525">
            <a:noFill/>
            <a:miter lim="800000"/>
            <a:headEnd/>
            <a:tailEnd/>
          </a:ln>
          <a:effectLst/>
        </p:spPr>
        <p:txBody>
          <a:bodyPr wrap="none">
            <a:spAutoFit/>
          </a:bodyPr>
          <a:lstStyle/>
          <a:p>
            <a:r>
              <a:rPr lang="en-US" b="1">
                <a:solidFill>
                  <a:srgbClr val="008000"/>
                </a:solidFill>
              </a:rPr>
              <a:t>A</a:t>
            </a:r>
          </a:p>
        </p:txBody>
      </p:sp>
      <p:sp>
        <p:nvSpPr>
          <p:cNvPr id="700433" name="Freeform 17"/>
          <p:cNvSpPr>
            <a:spLocks/>
          </p:cNvSpPr>
          <p:nvPr/>
        </p:nvSpPr>
        <p:spPr bwMode="auto">
          <a:xfrm>
            <a:off x="3640138" y="5065713"/>
            <a:ext cx="165100" cy="533400"/>
          </a:xfrm>
          <a:custGeom>
            <a:avLst/>
            <a:gdLst/>
            <a:ahLst/>
            <a:cxnLst>
              <a:cxn ang="0">
                <a:pos x="56" y="336"/>
              </a:cxn>
              <a:cxn ang="0">
                <a:pos x="8" y="288"/>
              </a:cxn>
              <a:cxn ang="0">
                <a:pos x="8" y="192"/>
              </a:cxn>
              <a:cxn ang="0">
                <a:pos x="56" y="144"/>
              </a:cxn>
              <a:cxn ang="0">
                <a:pos x="8" y="48"/>
              </a:cxn>
              <a:cxn ang="0">
                <a:pos x="104" y="0"/>
              </a:cxn>
            </a:cxnLst>
            <a:rect l="0" t="0" r="r" b="b"/>
            <a:pathLst>
              <a:path w="104" h="336">
                <a:moveTo>
                  <a:pt x="56" y="336"/>
                </a:moveTo>
                <a:cubicBezTo>
                  <a:pt x="36" y="324"/>
                  <a:pt x="16" y="312"/>
                  <a:pt x="8" y="288"/>
                </a:cubicBezTo>
                <a:cubicBezTo>
                  <a:pt x="0" y="264"/>
                  <a:pt x="0" y="216"/>
                  <a:pt x="8" y="192"/>
                </a:cubicBezTo>
                <a:cubicBezTo>
                  <a:pt x="16" y="168"/>
                  <a:pt x="56" y="168"/>
                  <a:pt x="56" y="144"/>
                </a:cubicBezTo>
                <a:cubicBezTo>
                  <a:pt x="56" y="120"/>
                  <a:pt x="0" y="72"/>
                  <a:pt x="8" y="48"/>
                </a:cubicBezTo>
                <a:cubicBezTo>
                  <a:pt x="16" y="24"/>
                  <a:pt x="60" y="12"/>
                  <a:pt x="104" y="0"/>
                </a:cubicBezTo>
              </a:path>
            </a:pathLst>
          </a:custGeom>
          <a:noFill/>
          <a:ln w="28575">
            <a:solidFill>
              <a:schemeClr val="accent2"/>
            </a:solidFill>
            <a:round/>
            <a:headEnd/>
            <a:tailEnd type="triangle" w="med" len="med"/>
          </a:ln>
          <a:effectLst/>
        </p:spPr>
        <p:txBody>
          <a:bodyPr/>
          <a:lstStyle/>
          <a:p>
            <a:endParaRPr lang="en-US"/>
          </a:p>
        </p:txBody>
      </p:sp>
      <p:sp>
        <p:nvSpPr>
          <p:cNvPr id="700434" name="Oval 18"/>
          <p:cNvSpPr>
            <a:spLocks noChangeArrowheads="1"/>
          </p:cNvSpPr>
          <p:nvPr/>
        </p:nvSpPr>
        <p:spPr bwMode="auto">
          <a:xfrm>
            <a:off x="4662488" y="4875213"/>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35" name="Oval 19"/>
          <p:cNvSpPr>
            <a:spLocks noChangeArrowheads="1"/>
          </p:cNvSpPr>
          <p:nvPr/>
        </p:nvSpPr>
        <p:spPr bwMode="auto">
          <a:xfrm>
            <a:off x="2609850" y="4776788"/>
            <a:ext cx="328613" cy="336550"/>
          </a:xfrm>
          <a:prstGeom prst="ellipse">
            <a:avLst/>
          </a:prstGeom>
          <a:solidFill>
            <a:srgbClr val="FFFF99"/>
          </a:solidFill>
          <a:ln w="9525">
            <a:solidFill>
              <a:schemeClr val="tx1"/>
            </a:solidFill>
            <a:round/>
            <a:headEnd/>
            <a:tailEnd/>
          </a:ln>
          <a:effectLst/>
        </p:spPr>
        <p:txBody>
          <a:bodyPr wrap="none" anchor="ctr"/>
          <a:lstStyle/>
          <a:p>
            <a:pPr algn="ctr"/>
            <a:endParaRPr lang="en-US" b="1"/>
          </a:p>
        </p:txBody>
      </p:sp>
      <p:sp>
        <p:nvSpPr>
          <p:cNvPr id="700436" name="Oval 20"/>
          <p:cNvSpPr>
            <a:spLocks noChangeArrowheads="1"/>
          </p:cNvSpPr>
          <p:nvPr/>
        </p:nvSpPr>
        <p:spPr bwMode="auto">
          <a:xfrm>
            <a:off x="3646488" y="5570538"/>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0437" name="Text Box 21"/>
          <p:cNvSpPr txBox="1">
            <a:spLocks noChangeArrowheads="1"/>
          </p:cNvSpPr>
          <p:nvPr/>
        </p:nvSpPr>
        <p:spPr bwMode="auto">
          <a:xfrm>
            <a:off x="3933825" y="5568950"/>
            <a:ext cx="349250" cy="366713"/>
          </a:xfrm>
          <a:prstGeom prst="rect">
            <a:avLst/>
          </a:prstGeom>
          <a:noFill/>
          <a:ln w="9525">
            <a:noFill/>
            <a:miter lim="800000"/>
            <a:headEnd/>
            <a:tailEnd/>
          </a:ln>
          <a:effectLst/>
        </p:spPr>
        <p:txBody>
          <a:bodyPr wrap="none">
            <a:spAutoFit/>
          </a:bodyPr>
          <a:lstStyle/>
          <a:p>
            <a:r>
              <a:rPr lang="en-US" b="1">
                <a:solidFill>
                  <a:srgbClr val="008000"/>
                </a:solidFill>
              </a:rPr>
              <a:t>C</a:t>
            </a:r>
          </a:p>
        </p:txBody>
      </p:sp>
      <p:sp>
        <p:nvSpPr>
          <p:cNvPr id="700438" name="Text Box 22"/>
          <p:cNvSpPr txBox="1">
            <a:spLocks noChangeArrowheads="1"/>
          </p:cNvSpPr>
          <p:nvPr/>
        </p:nvSpPr>
        <p:spPr bwMode="auto">
          <a:xfrm>
            <a:off x="4945063" y="4856163"/>
            <a:ext cx="336550" cy="366712"/>
          </a:xfrm>
          <a:prstGeom prst="rect">
            <a:avLst/>
          </a:prstGeom>
          <a:noFill/>
          <a:ln w="9525">
            <a:noFill/>
            <a:miter lim="800000"/>
            <a:headEnd/>
            <a:tailEnd/>
          </a:ln>
          <a:effectLst/>
        </p:spPr>
        <p:txBody>
          <a:bodyPr wrap="none">
            <a:spAutoFit/>
          </a:bodyPr>
          <a:lstStyle/>
          <a:p>
            <a:r>
              <a:rPr lang="en-US" b="1">
                <a:solidFill>
                  <a:srgbClr val="008000"/>
                </a:solidFill>
              </a:rPr>
              <a:t>B</a:t>
            </a:r>
          </a:p>
        </p:txBody>
      </p:sp>
      <p:sp>
        <p:nvSpPr>
          <p:cNvPr id="700439" name="Text Box 23"/>
          <p:cNvSpPr txBox="1">
            <a:spLocks noChangeArrowheads="1"/>
          </p:cNvSpPr>
          <p:nvPr/>
        </p:nvSpPr>
        <p:spPr bwMode="auto">
          <a:xfrm>
            <a:off x="2308225" y="4741863"/>
            <a:ext cx="349250" cy="366712"/>
          </a:xfrm>
          <a:prstGeom prst="rect">
            <a:avLst/>
          </a:prstGeom>
          <a:noFill/>
          <a:ln w="9525">
            <a:noFill/>
            <a:miter lim="800000"/>
            <a:headEnd/>
            <a:tailEnd/>
          </a:ln>
          <a:effectLst/>
        </p:spPr>
        <p:txBody>
          <a:bodyPr wrap="none">
            <a:spAutoFit/>
          </a:bodyPr>
          <a:lstStyle/>
          <a:p>
            <a:r>
              <a:rPr lang="en-US" b="1">
                <a:solidFill>
                  <a:srgbClr val="008000"/>
                </a:solidFill>
              </a:rPr>
              <a:t>A</a:t>
            </a:r>
          </a:p>
        </p:txBody>
      </p:sp>
      <p:sp>
        <p:nvSpPr>
          <p:cNvPr id="700440" name="Oval 24"/>
          <p:cNvSpPr>
            <a:spLocks noChangeArrowheads="1"/>
          </p:cNvSpPr>
          <p:nvPr/>
        </p:nvSpPr>
        <p:spPr bwMode="auto">
          <a:xfrm>
            <a:off x="3662363" y="4725988"/>
            <a:ext cx="328612" cy="336550"/>
          </a:xfrm>
          <a:prstGeom prst="ellipse">
            <a:avLst/>
          </a:prstGeom>
          <a:solidFill>
            <a:schemeClr val="folHlink"/>
          </a:solidFill>
          <a:ln w="9525">
            <a:solidFill>
              <a:schemeClr val="tx1"/>
            </a:solidFill>
            <a:round/>
            <a:headEnd/>
            <a:tailEnd/>
          </a:ln>
          <a:effectLst/>
        </p:spPr>
        <p:txBody>
          <a:bodyPr wrap="none" anchor="ctr"/>
          <a:lstStyle/>
          <a:p>
            <a:pPr algn="ctr"/>
            <a:endParaRPr lang="en-US" b="1"/>
          </a:p>
        </p:txBody>
      </p:sp>
      <p:sp>
        <p:nvSpPr>
          <p:cNvPr id="700441" name="Freeform 25"/>
          <p:cNvSpPr>
            <a:spLocks/>
          </p:cNvSpPr>
          <p:nvPr/>
        </p:nvSpPr>
        <p:spPr bwMode="auto">
          <a:xfrm>
            <a:off x="2946400" y="4805363"/>
            <a:ext cx="703263" cy="130175"/>
          </a:xfrm>
          <a:custGeom>
            <a:avLst/>
            <a:gdLst/>
            <a:ahLst/>
            <a:cxnLst>
              <a:cxn ang="0">
                <a:pos x="0" y="65"/>
              </a:cxn>
              <a:cxn ang="0">
                <a:pos x="128" y="11"/>
              </a:cxn>
              <a:cxn ang="0">
                <a:pos x="167" y="11"/>
              </a:cxn>
              <a:cxn ang="0">
                <a:pos x="310" y="79"/>
              </a:cxn>
              <a:cxn ang="0">
                <a:pos x="443" y="30"/>
              </a:cxn>
            </a:cxnLst>
            <a:rect l="0" t="0" r="r" b="b"/>
            <a:pathLst>
              <a:path w="443" h="82">
                <a:moveTo>
                  <a:pt x="0" y="65"/>
                </a:moveTo>
                <a:cubicBezTo>
                  <a:pt x="50" y="42"/>
                  <a:pt x="100" y="20"/>
                  <a:pt x="128" y="11"/>
                </a:cubicBezTo>
                <a:cubicBezTo>
                  <a:pt x="156" y="2"/>
                  <a:pt x="137" y="0"/>
                  <a:pt x="167" y="11"/>
                </a:cubicBezTo>
                <a:cubicBezTo>
                  <a:pt x="197" y="22"/>
                  <a:pt x="264" y="76"/>
                  <a:pt x="310" y="79"/>
                </a:cubicBezTo>
                <a:cubicBezTo>
                  <a:pt x="356" y="82"/>
                  <a:pt x="399" y="56"/>
                  <a:pt x="443" y="30"/>
                </a:cubicBezTo>
              </a:path>
            </a:pathLst>
          </a:custGeom>
          <a:noFill/>
          <a:ln w="28575">
            <a:solidFill>
              <a:schemeClr val="accent2"/>
            </a:solidFill>
            <a:round/>
            <a:headEnd/>
            <a:tailEnd type="triangle" w="med" len="med"/>
          </a:ln>
          <a:effectLst/>
        </p:spPr>
        <p:txBody>
          <a:bodyPr/>
          <a:lstStyle/>
          <a:p>
            <a:endParaRPr lang="en-US"/>
          </a:p>
        </p:txBody>
      </p:sp>
      <p:sp>
        <p:nvSpPr>
          <p:cNvPr id="700442" name="Freeform 26"/>
          <p:cNvSpPr>
            <a:spLocks/>
          </p:cNvSpPr>
          <p:nvPr/>
        </p:nvSpPr>
        <p:spPr bwMode="auto">
          <a:xfrm>
            <a:off x="3986213" y="4826000"/>
            <a:ext cx="735012" cy="115888"/>
          </a:xfrm>
          <a:custGeom>
            <a:avLst/>
            <a:gdLst/>
            <a:ahLst/>
            <a:cxnLst>
              <a:cxn ang="0">
                <a:pos x="0" y="22"/>
              </a:cxn>
              <a:cxn ang="0">
                <a:pos x="157" y="7"/>
              </a:cxn>
              <a:cxn ang="0">
                <a:pos x="266" y="66"/>
              </a:cxn>
              <a:cxn ang="0">
                <a:pos x="463" y="47"/>
              </a:cxn>
            </a:cxnLst>
            <a:rect l="0" t="0" r="r" b="b"/>
            <a:pathLst>
              <a:path w="463" h="73">
                <a:moveTo>
                  <a:pt x="0" y="22"/>
                </a:moveTo>
                <a:cubicBezTo>
                  <a:pt x="56" y="11"/>
                  <a:pt x="113" y="0"/>
                  <a:pt x="157" y="7"/>
                </a:cubicBezTo>
                <a:cubicBezTo>
                  <a:pt x="201" y="14"/>
                  <a:pt x="215" y="59"/>
                  <a:pt x="266" y="66"/>
                </a:cubicBezTo>
                <a:cubicBezTo>
                  <a:pt x="317" y="73"/>
                  <a:pt x="390" y="60"/>
                  <a:pt x="463" y="47"/>
                </a:cubicBezTo>
              </a:path>
            </a:pathLst>
          </a:custGeom>
          <a:noFill/>
          <a:ln w="28575">
            <a:solidFill>
              <a:schemeClr val="accent2"/>
            </a:solidFill>
            <a:round/>
            <a:headEnd/>
            <a:tailEnd type="triangle" w="med" len="med"/>
          </a:ln>
          <a:effectLst/>
        </p:spPr>
        <p:txBody>
          <a:bodyPr/>
          <a:lstStyle/>
          <a:p>
            <a:endParaRPr lang="en-US"/>
          </a:p>
        </p:txBody>
      </p:sp>
      <p:sp>
        <p:nvSpPr>
          <p:cNvPr id="700443" name="Text Box 27"/>
          <p:cNvSpPr txBox="1">
            <a:spLocks noChangeArrowheads="1"/>
          </p:cNvSpPr>
          <p:nvPr/>
        </p:nvSpPr>
        <p:spPr bwMode="auto">
          <a:xfrm>
            <a:off x="3449638" y="4430713"/>
            <a:ext cx="869950" cy="366712"/>
          </a:xfrm>
          <a:prstGeom prst="rect">
            <a:avLst/>
          </a:prstGeom>
          <a:noFill/>
          <a:ln w="9525">
            <a:noFill/>
            <a:miter lim="800000"/>
            <a:headEnd/>
            <a:tailEnd/>
          </a:ln>
          <a:effectLst/>
        </p:spPr>
        <p:txBody>
          <a:bodyPr wrap="none">
            <a:spAutoFit/>
          </a:bodyPr>
          <a:lstStyle/>
          <a:p>
            <a:r>
              <a:rPr lang="en-US" b="1">
                <a:solidFill>
                  <a:schemeClr val="folHlink"/>
                </a:solidFill>
              </a:rPr>
              <a:t>pseudo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ISBRA 2012</a:t>
            </a:r>
            <a:endParaRPr lang="en-US"/>
          </a:p>
        </p:txBody>
      </p:sp>
      <p:sp>
        <p:nvSpPr>
          <p:cNvPr id="701443" name="Rectangle 3"/>
          <p:cNvSpPr>
            <a:spLocks noGrp="1" noChangeArrowheads="1"/>
          </p:cNvSpPr>
          <p:nvPr>
            <p:ph type="body" idx="1"/>
          </p:nvPr>
        </p:nvSpPr>
        <p:spPr>
          <a:xfrm>
            <a:off x="417513" y="365125"/>
            <a:ext cx="8229600" cy="5643563"/>
          </a:xfrm>
        </p:spPr>
        <p:txBody>
          <a:bodyPr/>
          <a:lstStyle/>
          <a:p>
            <a:pPr algn="ctr">
              <a:buFontTx/>
              <a:buNone/>
            </a:pPr>
            <a:endParaRPr lang="en-US"/>
          </a:p>
          <a:p>
            <a:pPr algn="ctr">
              <a:buFontTx/>
              <a:buNone/>
            </a:pPr>
            <a:endParaRPr lang="en-US"/>
          </a:p>
          <a:p>
            <a:pPr algn="ctr">
              <a:buFontTx/>
              <a:buNone/>
            </a:pPr>
            <a:r>
              <a:rPr lang="en-US" b="1">
                <a:solidFill>
                  <a:srgbClr val="008000"/>
                </a:solidFill>
              </a:rPr>
              <a:t>“Critical” edge</a:t>
            </a:r>
          </a:p>
          <a:p>
            <a:pPr algn="ctr">
              <a:buFontTx/>
              <a:buNone/>
            </a:pPr>
            <a:r>
              <a:rPr lang="en-US" b="1">
                <a:solidFill>
                  <a:srgbClr val="008000"/>
                </a:solidFill>
              </a:rPr>
              <a:t>(known direct interaction, part of input)</a:t>
            </a:r>
          </a:p>
          <a:p>
            <a:pPr algn="ctr">
              <a:buFontTx/>
              <a:buNone/>
            </a:pPr>
            <a:endParaRPr lang="en-US"/>
          </a:p>
        </p:txBody>
      </p:sp>
      <p:sp>
        <p:nvSpPr>
          <p:cNvPr id="701444" name="Oval 4"/>
          <p:cNvSpPr>
            <a:spLocks noChangeArrowheads="1"/>
          </p:cNvSpPr>
          <p:nvPr/>
        </p:nvSpPr>
        <p:spPr bwMode="auto">
          <a:xfrm>
            <a:off x="3602038" y="2933700"/>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1445" name="Oval 5"/>
          <p:cNvSpPr>
            <a:spLocks noChangeArrowheads="1"/>
          </p:cNvSpPr>
          <p:nvPr/>
        </p:nvSpPr>
        <p:spPr bwMode="auto">
          <a:xfrm>
            <a:off x="5302250" y="2906713"/>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1446" name="Line 6"/>
          <p:cNvSpPr>
            <a:spLocks noChangeShapeType="1"/>
          </p:cNvSpPr>
          <p:nvPr/>
        </p:nvSpPr>
        <p:spPr bwMode="auto">
          <a:xfrm flipV="1">
            <a:off x="3922713" y="3095625"/>
            <a:ext cx="1392237" cy="6350"/>
          </a:xfrm>
          <a:prstGeom prst="line">
            <a:avLst/>
          </a:prstGeom>
          <a:noFill/>
          <a:ln w="76200">
            <a:solidFill>
              <a:schemeClr val="folHlink"/>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585731" name="Rectangle 3"/>
          <p:cNvSpPr>
            <a:spLocks noGrp="1" noChangeArrowheads="1"/>
          </p:cNvSpPr>
          <p:nvPr>
            <p:ph type="body" idx="1"/>
          </p:nvPr>
        </p:nvSpPr>
        <p:spPr>
          <a:xfrm>
            <a:off x="152400" y="0"/>
            <a:ext cx="8763000" cy="6172200"/>
          </a:xfrm>
        </p:spPr>
        <p:txBody>
          <a:bodyPr/>
          <a:lstStyle/>
          <a:p>
            <a:pPr algn="ctr">
              <a:buFontTx/>
              <a:buNone/>
            </a:pPr>
            <a:endParaRPr lang="en-US" dirty="0"/>
          </a:p>
          <a:p>
            <a:pPr algn="ctr">
              <a:buFontTx/>
              <a:buNone/>
            </a:pPr>
            <a:endParaRPr lang="en-US" dirty="0"/>
          </a:p>
          <a:p>
            <a:pPr algn="ctr">
              <a:buFontTx/>
              <a:buNone/>
            </a:pPr>
            <a:r>
              <a:rPr lang="en-US" b="1" dirty="0">
                <a:solidFill>
                  <a:srgbClr val="008000"/>
                </a:solidFill>
              </a:rPr>
              <a:t>Main computational step for network synthesis</a:t>
            </a:r>
          </a:p>
          <a:p>
            <a:pPr algn="ctr">
              <a:buFontTx/>
              <a:buNone/>
            </a:pPr>
            <a:endParaRPr lang="en-US" b="1" dirty="0">
              <a:solidFill>
                <a:srgbClr val="008000"/>
              </a:solidFill>
            </a:endParaRPr>
          </a:p>
          <a:p>
            <a:r>
              <a:rPr lang="en-US" b="1" dirty="0">
                <a:solidFill>
                  <a:schemeClr val="accent2"/>
                </a:solidFill>
              </a:rPr>
              <a:t>Pseudo-vertex collapse (PVC)</a:t>
            </a:r>
            <a:r>
              <a:rPr lang="en-US" b="1" dirty="0">
                <a:solidFill>
                  <a:srgbClr val="008000"/>
                </a:solidFill>
              </a:rPr>
              <a:t>  </a:t>
            </a:r>
          </a:p>
          <a:p>
            <a:pPr lvl="1"/>
            <a:r>
              <a:rPr lang="en-US" b="1" dirty="0" smtClean="0">
                <a:solidFill>
                  <a:srgbClr val="008000"/>
                </a:solidFill>
              </a:rPr>
              <a:t>easy</a:t>
            </a:r>
            <a:endParaRPr lang="en-US" b="1" dirty="0">
              <a:solidFill>
                <a:srgbClr val="008000"/>
              </a:solidFill>
            </a:endParaRPr>
          </a:p>
          <a:p>
            <a:pPr>
              <a:buFontTx/>
              <a:buNone/>
            </a:pPr>
            <a:endParaRPr lang="en-US" b="1" dirty="0">
              <a:solidFill>
                <a:srgbClr val="008000"/>
              </a:solidFill>
            </a:endParaRPr>
          </a:p>
          <a:p>
            <a:r>
              <a:rPr lang="en-US" b="1" dirty="0">
                <a:solidFill>
                  <a:schemeClr val="accent2"/>
                </a:solidFill>
              </a:rPr>
              <a:t>Binary transitive reduction (BTR)</a:t>
            </a:r>
            <a:r>
              <a:rPr lang="en-US" b="1" dirty="0">
                <a:solidFill>
                  <a:srgbClr val="008000"/>
                </a:solidFill>
              </a:rPr>
              <a:t>  </a:t>
            </a:r>
          </a:p>
          <a:p>
            <a:pPr lvl="1"/>
            <a:r>
              <a:rPr lang="en-US" b="1" dirty="0">
                <a:solidFill>
                  <a:srgbClr val="008000"/>
                </a:solidFill>
              </a:rPr>
              <a:t>hard</a:t>
            </a:r>
          </a:p>
          <a:p>
            <a:pPr lvl="1"/>
            <a:r>
              <a:rPr lang="en-US" b="1" dirty="0">
                <a:solidFill>
                  <a:srgbClr val="008000"/>
                </a:solidFill>
              </a:rPr>
              <a:t>need heuristics</a:t>
            </a:r>
          </a:p>
          <a:p>
            <a:pPr>
              <a:buFontTx/>
              <a:buNone/>
            </a:pPr>
            <a:endParaRPr lang="en-US" b="1" dirty="0">
              <a:solidFill>
                <a:srgbClr val="008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ISBRA 2012</a:t>
            </a:r>
            <a:endParaRPr lang="en-US"/>
          </a:p>
        </p:txBody>
      </p:sp>
      <p:sp>
        <p:nvSpPr>
          <p:cNvPr id="684034" name="Rectangle 2"/>
          <p:cNvSpPr>
            <a:spLocks noGrp="1" noChangeArrowheads="1"/>
          </p:cNvSpPr>
          <p:nvPr>
            <p:ph type="body" idx="1"/>
          </p:nvPr>
        </p:nvSpPr>
        <p:spPr>
          <a:xfrm>
            <a:off x="304800" y="0"/>
            <a:ext cx="8686800" cy="2269067"/>
          </a:xfrm>
        </p:spPr>
        <p:txBody>
          <a:bodyPr/>
          <a:lstStyle/>
          <a:p>
            <a:pPr algn="ctr">
              <a:buFontTx/>
              <a:buNone/>
            </a:pPr>
            <a:r>
              <a:rPr lang="en-US" sz="2800" b="1" dirty="0">
                <a:solidFill>
                  <a:srgbClr val="008000"/>
                </a:solidFill>
              </a:rPr>
              <a:t>Pseudo-vertex collapse (PVC)</a:t>
            </a:r>
            <a:endParaRPr lang="en-US" b="1" dirty="0">
              <a:solidFill>
                <a:srgbClr val="008000"/>
              </a:solidFill>
            </a:endParaRPr>
          </a:p>
          <a:p>
            <a:pPr algn="ctr">
              <a:buFontTx/>
              <a:buNone/>
            </a:pPr>
            <a:endParaRPr lang="en-US" b="1" dirty="0">
              <a:solidFill>
                <a:srgbClr val="008000"/>
              </a:solidFill>
            </a:endParaRPr>
          </a:p>
          <a:p>
            <a:pPr>
              <a:buFontTx/>
              <a:buNone/>
            </a:pPr>
            <a:r>
              <a:rPr lang="en-US" b="1" dirty="0">
                <a:solidFill>
                  <a:srgbClr val="008000"/>
                </a:solidFill>
              </a:rPr>
              <a:t>Intuitively, </a:t>
            </a:r>
            <a:r>
              <a:rPr lang="en-US" b="1" dirty="0" smtClean="0">
                <a:solidFill>
                  <a:srgbClr val="008000"/>
                </a:solidFill>
              </a:rPr>
              <a:t>PVC is </a:t>
            </a:r>
            <a:r>
              <a:rPr lang="en-US" b="1" dirty="0">
                <a:solidFill>
                  <a:srgbClr val="008000"/>
                </a:solidFill>
              </a:rPr>
              <a:t>useful for reducing the pseudo-vertex set to the </a:t>
            </a:r>
            <a:r>
              <a:rPr lang="en-US" b="1" dirty="0" smtClean="0">
                <a:solidFill>
                  <a:srgbClr val="008000"/>
                </a:solidFill>
              </a:rPr>
              <a:t>minimal </a:t>
            </a:r>
            <a:r>
              <a:rPr lang="en-US" b="1" dirty="0">
                <a:solidFill>
                  <a:srgbClr val="008000"/>
                </a:solidFill>
              </a:rPr>
              <a:t>set that maintains the graph consistent with all indirect experimental observations.</a:t>
            </a:r>
          </a:p>
        </p:txBody>
      </p:sp>
      <p:sp>
        <p:nvSpPr>
          <p:cNvPr id="684035" name="Oval 3"/>
          <p:cNvSpPr>
            <a:spLocks noChangeArrowheads="1"/>
          </p:cNvSpPr>
          <p:nvPr/>
        </p:nvSpPr>
        <p:spPr bwMode="auto">
          <a:xfrm>
            <a:off x="2586038" y="2978150"/>
            <a:ext cx="228600" cy="228600"/>
          </a:xfrm>
          <a:prstGeom prst="ellipse">
            <a:avLst/>
          </a:prstGeom>
          <a:solidFill>
            <a:schemeClr val="folHlink"/>
          </a:solidFill>
          <a:ln w="9525">
            <a:solidFill>
              <a:schemeClr val="tx1"/>
            </a:solidFill>
            <a:round/>
            <a:headEnd/>
            <a:tailEnd/>
          </a:ln>
          <a:effectLst/>
        </p:spPr>
        <p:txBody>
          <a:bodyPr wrap="none" anchor="ctr"/>
          <a:lstStyle/>
          <a:p>
            <a:pPr algn="ctr"/>
            <a:r>
              <a:rPr lang="en-US" b="1"/>
              <a:t>u</a:t>
            </a:r>
          </a:p>
        </p:txBody>
      </p:sp>
      <p:sp>
        <p:nvSpPr>
          <p:cNvPr id="684036" name="Oval 4"/>
          <p:cNvSpPr>
            <a:spLocks noChangeArrowheads="1"/>
          </p:cNvSpPr>
          <p:nvPr/>
        </p:nvSpPr>
        <p:spPr bwMode="auto">
          <a:xfrm>
            <a:off x="2673350" y="3998913"/>
            <a:ext cx="228600" cy="228600"/>
          </a:xfrm>
          <a:prstGeom prst="ellipse">
            <a:avLst/>
          </a:prstGeom>
          <a:solidFill>
            <a:schemeClr val="folHlink"/>
          </a:solidFill>
          <a:ln w="9525">
            <a:solidFill>
              <a:schemeClr val="tx1"/>
            </a:solidFill>
            <a:round/>
            <a:headEnd/>
            <a:tailEnd/>
          </a:ln>
          <a:effectLst/>
        </p:spPr>
        <p:txBody>
          <a:bodyPr wrap="none" anchor="ctr"/>
          <a:lstStyle/>
          <a:p>
            <a:pPr algn="ctr"/>
            <a:r>
              <a:rPr lang="en-US" b="1"/>
              <a:t>v</a:t>
            </a:r>
          </a:p>
        </p:txBody>
      </p:sp>
      <p:sp>
        <p:nvSpPr>
          <p:cNvPr id="684037" name="Oval 5"/>
          <p:cNvSpPr>
            <a:spLocks noChangeArrowheads="1"/>
          </p:cNvSpPr>
          <p:nvPr/>
        </p:nvSpPr>
        <p:spPr bwMode="auto">
          <a:xfrm>
            <a:off x="274638" y="3470275"/>
            <a:ext cx="1516062" cy="515938"/>
          </a:xfrm>
          <a:prstGeom prst="ellipse">
            <a:avLst/>
          </a:prstGeom>
          <a:solidFill>
            <a:srgbClr val="FFFF99"/>
          </a:solidFill>
          <a:ln w="9525">
            <a:solidFill>
              <a:schemeClr val="tx1"/>
            </a:solidFill>
            <a:round/>
            <a:headEnd/>
            <a:tailEnd/>
          </a:ln>
          <a:effectLst/>
        </p:spPr>
        <p:txBody>
          <a:bodyPr wrap="none" anchor="ctr"/>
          <a:lstStyle/>
          <a:p>
            <a:pPr algn="ctr"/>
            <a:r>
              <a:rPr lang="en-US" b="1"/>
              <a:t>in(u)=in(v)</a:t>
            </a:r>
          </a:p>
        </p:txBody>
      </p:sp>
      <p:sp>
        <p:nvSpPr>
          <p:cNvPr id="684038" name="Oval 6"/>
          <p:cNvSpPr>
            <a:spLocks noChangeArrowheads="1"/>
          </p:cNvSpPr>
          <p:nvPr/>
        </p:nvSpPr>
        <p:spPr bwMode="auto">
          <a:xfrm>
            <a:off x="3771900" y="3317875"/>
            <a:ext cx="1516063" cy="515938"/>
          </a:xfrm>
          <a:prstGeom prst="ellipse">
            <a:avLst/>
          </a:prstGeom>
          <a:solidFill>
            <a:srgbClr val="FFFF99"/>
          </a:solidFill>
          <a:ln w="9525">
            <a:solidFill>
              <a:schemeClr val="tx1"/>
            </a:solidFill>
            <a:round/>
            <a:headEnd/>
            <a:tailEnd/>
          </a:ln>
          <a:effectLst/>
        </p:spPr>
        <p:txBody>
          <a:bodyPr wrap="none" anchor="ctr"/>
          <a:lstStyle/>
          <a:p>
            <a:pPr algn="ctr"/>
            <a:r>
              <a:rPr lang="en-US" b="1"/>
              <a:t>out(u)=out(v)</a:t>
            </a:r>
          </a:p>
        </p:txBody>
      </p:sp>
      <p:sp>
        <p:nvSpPr>
          <p:cNvPr id="684039" name="AutoShape 7"/>
          <p:cNvSpPr>
            <a:spLocks noChangeArrowheads="1"/>
          </p:cNvSpPr>
          <p:nvPr/>
        </p:nvSpPr>
        <p:spPr bwMode="auto">
          <a:xfrm rot="-1788017">
            <a:off x="1693863" y="3327400"/>
            <a:ext cx="971550" cy="131763"/>
          </a:xfrm>
          <a:prstGeom prst="rightArrow">
            <a:avLst>
              <a:gd name="adj1" fmla="val 50000"/>
              <a:gd name="adj2" fmla="val 184337"/>
            </a:avLst>
          </a:prstGeom>
          <a:solidFill>
            <a:schemeClr val="accent2"/>
          </a:solidFill>
          <a:ln w="9525">
            <a:solidFill>
              <a:schemeClr val="tx1"/>
            </a:solidFill>
            <a:miter lim="800000"/>
            <a:headEnd/>
            <a:tailEnd/>
          </a:ln>
          <a:effectLst/>
        </p:spPr>
        <p:txBody>
          <a:bodyPr wrap="none" anchor="ctr"/>
          <a:lstStyle/>
          <a:p>
            <a:endParaRPr lang="en-US"/>
          </a:p>
        </p:txBody>
      </p:sp>
      <p:sp>
        <p:nvSpPr>
          <p:cNvPr id="684040" name="AutoShape 8"/>
          <p:cNvSpPr>
            <a:spLocks noChangeArrowheads="1"/>
          </p:cNvSpPr>
          <p:nvPr/>
        </p:nvSpPr>
        <p:spPr bwMode="auto">
          <a:xfrm rot="1106836">
            <a:off x="1736725" y="3910013"/>
            <a:ext cx="971550" cy="131762"/>
          </a:xfrm>
          <a:prstGeom prst="rightArrow">
            <a:avLst>
              <a:gd name="adj1" fmla="val 50000"/>
              <a:gd name="adj2" fmla="val 184338"/>
            </a:avLst>
          </a:prstGeom>
          <a:solidFill>
            <a:schemeClr val="accent2"/>
          </a:solidFill>
          <a:ln w="9525">
            <a:solidFill>
              <a:schemeClr val="tx1"/>
            </a:solidFill>
            <a:miter lim="800000"/>
            <a:headEnd/>
            <a:tailEnd/>
          </a:ln>
          <a:effectLst/>
        </p:spPr>
        <p:txBody>
          <a:bodyPr wrap="none" anchor="ctr"/>
          <a:lstStyle/>
          <a:p>
            <a:endParaRPr lang="en-US"/>
          </a:p>
        </p:txBody>
      </p:sp>
      <p:sp>
        <p:nvSpPr>
          <p:cNvPr id="684041" name="AutoShape 9"/>
          <p:cNvSpPr>
            <a:spLocks noChangeArrowheads="1"/>
          </p:cNvSpPr>
          <p:nvPr/>
        </p:nvSpPr>
        <p:spPr bwMode="auto">
          <a:xfrm rot="1203904">
            <a:off x="2767013" y="3259138"/>
            <a:ext cx="1050925" cy="157162"/>
          </a:xfrm>
          <a:prstGeom prst="rightArrow">
            <a:avLst>
              <a:gd name="adj1" fmla="val 50000"/>
              <a:gd name="adj2" fmla="val 167172"/>
            </a:avLst>
          </a:prstGeom>
          <a:solidFill>
            <a:schemeClr val="accent2"/>
          </a:solidFill>
          <a:ln w="9525">
            <a:solidFill>
              <a:schemeClr val="tx1"/>
            </a:solidFill>
            <a:miter lim="800000"/>
            <a:headEnd/>
            <a:tailEnd/>
          </a:ln>
          <a:effectLst/>
        </p:spPr>
        <p:txBody>
          <a:bodyPr wrap="none" anchor="ctr"/>
          <a:lstStyle/>
          <a:p>
            <a:endParaRPr lang="en-US"/>
          </a:p>
        </p:txBody>
      </p:sp>
      <p:sp>
        <p:nvSpPr>
          <p:cNvPr id="684042" name="AutoShape 10"/>
          <p:cNvSpPr>
            <a:spLocks noChangeArrowheads="1"/>
          </p:cNvSpPr>
          <p:nvPr/>
        </p:nvSpPr>
        <p:spPr bwMode="auto">
          <a:xfrm rot="-1788017">
            <a:off x="2878138" y="3798888"/>
            <a:ext cx="971550" cy="131762"/>
          </a:xfrm>
          <a:prstGeom prst="rightArrow">
            <a:avLst>
              <a:gd name="adj1" fmla="val 50000"/>
              <a:gd name="adj2" fmla="val 184338"/>
            </a:avLst>
          </a:prstGeom>
          <a:solidFill>
            <a:schemeClr val="accent2"/>
          </a:solidFill>
          <a:ln w="9525">
            <a:solidFill>
              <a:schemeClr val="tx1"/>
            </a:solidFill>
            <a:miter lim="800000"/>
            <a:headEnd/>
            <a:tailEnd/>
          </a:ln>
          <a:effectLst/>
        </p:spPr>
        <p:txBody>
          <a:bodyPr wrap="none" anchor="ctr"/>
          <a:lstStyle/>
          <a:p>
            <a:endParaRPr lang="en-US"/>
          </a:p>
        </p:txBody>
      </p:sp>
      <p:sp>
        <p:nvSpPr>
          <p:cNvPr id="684043" name="Oval 11"/>
          <p:cNvSpPr>
            <a:spLocks noChangeArrowheads="1"/>
          </p:cNvSpPr>
          <p:nvPr/>
        </p:nvSpPr>
        <p:spPr bwMode="auto">
          <a:xfrm>
            <a:off x="3937000" y="4851400"/>
            <a:ext cx="1516063" cy="515938"/>
          </a:xfrm>
          <a:prstGeom prst="ellipse">
            <a:avLst/>
          </a:prstGeom>
          <a:solidFill>
            <a:srgbClr val="FFFF99"/>
          </a:solidFill>
          <a:ln w="9525">
            <a:solidFill>
              <a:schemeClr val="tx1"/>
            </a:solidFill>
            <a:round/>
            <a:headEnd/>
            <a:tailEnd/>
          </a:ln>
          <a:effectLst/>
        </p:spPr>
        <p:txBody>
          <a:bodyPr wrap="none" anchor="ctr"/>
          <a:lstStyle/>
          <a:p>
            <a:pPr algn="ctr"/>
            <a:endParaRPr lang="en-US"/>
          </a:p>
        </p:txBody>
      </p:sp>
      <p:sp>
        <p:nvSpPr>
          <p:cNvPr id="684044" name="Oval 12"/>
          <p:cNvSpPr>
            <a:spLocks noChangeArrowheads="1"/>
          </p:cNvSpPr>
          <p:nvPr/>
        </p:nvSpPr>
        <p:spPr bwMode="auto">
          <a:xfrm>
            <a:off x="7285038" y="4783138"/>
            <a:ext cx="1516062" cy="515937"/>
          </a:xfrm>
          <a:prstGeom prst="ellipse">
            <a:avLst/>
          </a:prstGeom>
          <a:solidFill>
            <a:srgbClr val="FFFF99"/>
          </a:solidFill>
          <a:ln w="9525">
            <a:solidFill>
              <a:schemeClr val="tx1"/>
            </a:solidFill>
            <a:round/>
            <a:headEnd/>
            <a:tailEnd/>
          </a:ln>
          <a:effectLst/>
        </p:spPr>
        <p:txBody>
          <a:bodyPr wrap="none" anchor="ctr"/>
          <a:lstStyle/>
          <a:p>
            <a:pPr algn="ctr"/>
            <a:endParaRPr lang="en-US"/>
          </a:p>
        </p:txBody>
      </p:sp>
      <p:sp>
        <p:nvSpPr>
          <p:cNvPr id="684045" name="Oval 13"/>
          <p:cNvSpPr>
            <a:spLocks noChangeArrowheads="1"/>
          </p:cNvSpPr>
          <p:nvPr/>
        </p:nvSpPr>
        <p:spPr bwMode="auto">
          <a:xfrm>
            <a:off x="6062663" y="4802188"/>
            <a:ext cx="617537" cy="519112"/>
          </a:xfrm>
          <a:prstGeom prst="ellipse">
            <a:avLst/>
          </a:prstGeom>
          <a:solidFill>
            <a:schemeClr val="folHlink"/>
          </a:solidFill>
          <a:ln w="9525">
            <a:solidFill>
              <a:schemeClr val="tx1"/>
            </a:solidFill>
            <a:round/>
            <a:headEnd/>
            <a:tailEnd/>
          </a:ln>
          <a:effectLst/>
        </p:spPr>
        <p:txBody>
          <a:bodyPr wrap="none" anchor="ctr"/>
          <a:lstStyle/>
          <a:p>
            <a:pPr algn="ctr"/>
            <a:r>
              <a:rPr lang="en-US" b="1"/>
              <a:t>uv</a:t>
            </a:r>
          </a:p>
        </p:txBody>
      </p:sp>
      <p:sp>
        <p:nvSpPr>
          <p:cNvPr id="684046" name="AutoShape 14"/>
          <p:cNvSpPr>
            <a:spLocks noChangeArrowheads="1"/>
          </p:cNvSpPr>
          <p:nvPr/>
        </p:nvSpPr>
        <p:spPr bwMode="auto">
          <a:xfrm>
            <a:off x="5462588" y="5033963"/>
            <a:ext cx="609600" cy="123825"/>
          </a:xfrm>
          <a:prstGeom prst="rightArrow">
            <a:avLst>
              <a:gd name="adj1" fmla="val 50000"/>
              <a:gd name="adj2" fmla="val 123077"/>
            </a:avLst>
          </a:prstGeom>
          <a:solidFill>
            <a:schemeClr val="accent2"/>
          </a:solidFill>
          <a:ln w="9525">
            <a:solidFill>
              <a:schemeClr val="tx1"/>
            </a:solidFill>
            <a:miter lim="800000"/>
            <a:headEnd/>
            <a:tailEnd/>
          </a:ln>
          <a:effectLst/>
        </p:spPr>
        <p:txBody>
          <a:bodyPr wrap="none" anchor="ctr"/>
          <a:lstStyle/>
          <a:p>
            <a:endParaRPr lang="en-US"/>
          </a:p>
        </p:txBody>
      </p:sp>
      <p:sp>
        <p:nvSpPr>
          <p:cNvPr id="684047" name="AutoShape 15"/>
          <p:cNvSpPr>
            <a:spLocks noChangeArrowheads="1"/>
          </p:cNvSpPr>
          <p:nvPr/>
        </p:nvSpPr>
        <p:spPr bwMode="auto">
          <a:xfrm>
            <a:off x="6684963" y="4999038"/>
            <a:ext cx="609600" cy="123825"/>
          </a:xfrm>
          <a:prstGeom prst="rightArrow">
            <a:avLst>
              <a:gd name="adj1" fmla="val 50000"/>
              <a:gd name="adj2" fmla="val 123077"/>
            </a:avLst>
          </a:prstGeom>
          <a:solidFill>
            <a:schemeClr val="accent2"/>
          </a:solidFill>
          <a:ln w="9525">
            <a:solidFill>
              <a:schemeClr val="tx1"/>
            </a:solidFill>
            <a:miter lim="800000"/>
            <a:headEnd/>
            <a:tailEnd/>
          </a:ln>
          <a:effectLst/>
        </p:spPr>
        <p:txBody>
          <a:bodyPr wrap="none" anchor="ctr"/>
          <a:lstStyle/>
          <a:p>
            <a:endParaRPr lang="en-US"/>
          </a:p>
        </p:txBody>
      </p:sp>
      <p:sp>
        <p:nvSpPr>
          <p:cNvPr id="684048" name="AutoShape 16"/>
          <p:cNvSpPr>
            <a:spLocks noChangeArrowheads="1"/>
          </p:cNvSpPr>
          <p:nvPr/>
        </p:nvSpPr>
        <p:spPr bwMode="auto">
          <a:xfrm>
            <a:off x="4611688" y="4016375"/>
            <a:ext cx="577850" cy="633413"/>
          </a:xfrm>
          <a:prstGeom prst="downArrow">
            <a:avLst>
              <a:gd name="adj1" fmla="val 50000"/>
              <a:gd name="adj2" fmla="val 27404"/>
            </a:avLst>
          </a:prstGeom>
          <a:noFill/>
          <a:ln w="28575">
            <a:solidFill>
              <a:schemeClr val="tx1"/>
            </a:solidFill>
            <a:miter lim="800000"/>
            <a:headEnd/>
            <a:tailEnd/>
          </a:ln>
          <a:effectLst/>
        </p:spPr>
        <p:txBody>
          <a:bodyPr vert="eaVert" wrap="none" anchor="ctr"/>
          <a:lstStyle/>
          <a:p>
            <a:endParaRPr lang="en-US"/>
          </a:p>
        </p:txBody>
      </p:sp>
      <p:sp>
        <p:nvSpPr>
          <p:cNvPr id="684049" name="Text Box 17"/>
          <p:cNvSpPr txBox="1">
            <a:spLocks noChangeArrowheads="1"/>
          </p:cNvSpPr>
          <p:nvPr/>
        </p:nvSpPr>
        <p:spPr bwMode="auto">
          <a:xfrm>
            <a:off x="3049588" y="2420938"/>
            <a:ext cx="1695450" cy="366712"/>
          </a:xfrm>
          <a:prstGeom prst="rect">
            <a:avLst/>
          </a:prstGeom>
          <a:noFill/>
          <a:ln w="9525">
            <a:noFill/>
            <a:miter lim="800000"/>
            <a:headEnd/>
            <a:tailEnd/>
          </a:ln>
          <a:effectLst/>
        </p:spPr>
        <p:txBody>
          <a:bodyPr wrap="none">
            <a:spAutoFit/>
          </a:bodyPr>
          <a:lstStyle/>
          <a:p>
            <a:r>
              <a:rPr lang="en-US" b="1"/>
              <a:t>pseudo-vertices</a:t>
            </a:r>
          </a:p>
        </p:txBody>
      </p:sp>
      <p:sp>
        <p:nvSpPr>
          <p:cNvPr id="684050" name="Line 18"/>
          <p:cNvSpPr>
            <a:spLocks noChangeShapeType="1"/>
          </p:cNvSpPr>
          <p:nvPr/>
        </p:nvSpPr>
        <p:spPr bwMode="auto">
          <a:xfrm flipH="1">
            <a:off x="2852738" y="2751138"/>
            <a:ext cx="249237" cy="211137"/>
          </a:xfrm>
          <a:prstGeom prst="line">
            <a:avLst/>
          </a:prstGeom>
          <a:noFill/>
          <a:ln w="9525">
            <a:solidFill>
              <a:schemeClr val="tx1"/>
            </a:solidFill>
            <a:round/>
            <a:headEnd/>
            <a:tailEnd type="triangle" w="med" len="med"/>
          </a:ln>
          <a:effectLst/>
        </p:spPr>
        <p:txBody>
          <a:bodyPr/>
          <a:lstStyle/>
          <a:p>
            <a:endParaRPr lang="en-US"/>
          </a:p>
        </p:txBody>
      </p:sp>
      <p:sp>
        <p:nvSpPr>
          <p:cNvPr id="684051" name="Line 19"/>
          <p:cNvSpPr>
            <a:spLocks noChangeShapeType="1"/>
          </p:cNvSpPr>
          <p:nvPr/>
        </p:nvSpPr>
        <p:spPr bwMode="auto">
          <a:xfrm flipH="1">
            <a:off x="2844800" y="2759075"/>
            <a:ext cx="617538" cy="1163638"/>
          </a:xfrm>
          <a:prstGeom prst="line">
            <a:avLst/>
          </a:prstGeom>
          <a:noFill/>
          <a:ln w="9525">
            <a:solidFill>
              <a:schemeClr val="tx1"/>
            </a:solidFill>
            <a:round/>
            <a:headEnd/>
            <a:tailEnd type="triangle" w="med" len="med"/>
          </a:ln>
          <a:effectLst/>
        </p:spPr>
        <p:txBody>
          <a:bodyPr/>
          <a:lstStyle/>
          <a:p>
            <a:endParaRPr lang="en-US"/>
          </a:p>
        </p:txBody>
      </p:sp>
      <p:sp>
        <p:nvSpPr>
          <p:cNvPr id="684052" name="Text Box 20"/>
          <p:cNvSpPr txBox="1">
            <a:spLocks noChangeArrowheads="1"/>
          </p:cNvSpPr>
          <p:nvPr/>
        </p:nvSpPr>
        <p:spPr bwMode="auto">
          <a:xfrm>
            <a:off x="5607050" y="4102100"/>
            <a:ext cx="1555750" cy="641350"/>
          </a:xfrm>
          <a:prstGeom prst="rect">
            <a:avLst/>
          </a:prstGeom>
          <a:noFill/>
          <a:ln w="9525">
            <a:noFill/>
            <a:miter lim="800000"/>
            <a:headEnd/>
            <a:tailEnd/>
          </a:ln>
          <a:effectLst/>
        </p:spPr>
        <p:txBody>
          <a:bodyPr wrap="none">
            <a:spAutoFit/>
          </a:bodyPr>
          <a:lstStyle/>
          <a:p>
            <a:pPr algn="ctr"/>
            <a:r>
              <a:rPr lang="en-US" b="1"/>
              <a:t>new </a:t>
            </a:r>
          </a:p>
          <a:p>
            <a:pPr algn="ctr"/>
            <a:r>
              <a:rPr lang="en-US" b="1"/>
              <a:t>psuedo-vertex</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ISBRA 2012</a:t>
            </a:r>
            <a:endParaRPr lang="en-US"/>
          </a:p>
        </p:txBody>
      </p:sp>
      <p:sp>
        <p:nvSpPr>
          <p:cNvPr id="703491" name="Rectangle 3"/>
          <p:cNvSpPr>
            <a:spLocks noGrp="1" noChangeArrowheads="1"/>
          </p:cNvSpPr>
          <p:nvPr>
            <p:ph type="body" idx="1"/>
          </p:nvPr>
        </p:nvSpPr>
        <p:spPr>
          <a:xfrm>
            <a:off x="450850" y="420688"/>
            <a:ext cx="8229600" cy="5659437"/>
          </a:xfrm>
        </p:spPr>
        <p:txBody>
          <a:bodyPr/>
          <a:lstStyle/>
          <a:p>
            <a:pPr algn="ctr">
              <a:buFontTx/>
              <a:buNone/>
            </a:pPr>
            <a:r>
              <a:rPr lang="en-US" b="1">
                <a:solidFill>
                  <a:srgbClr val="008000"/>
                </a:solidFill>
              </a:rPr>
              <a:t>Illustration of Binary Transitive Reduction (BTR)</a:t>
            </a:r>
            <a:r>
              <a:rPr lang="en-US"/>
              <a:t> </a:t>
            </a:r>
          </a:p>
        </p:txBody>
      </p:sp>
      <p:sp>
        <p:nvSpPr>
          <p:cNvPr id="703492" name="Oval 4"/>
          <p:cNvSpPr>
            <a:spLocks noChangeArrowheads="1"/>
          </p:cNvSpPr>
          <p:nvPr/>
        </p:nvSpPr>
        <p:spPr bwMode="auto">
          <a:xfrm>
            <a:off x="889000" y="2840038"/>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3493" name="Oval 5"/>
          <p:cNvSpPr>
            <a:spLocks noChangeArrowheads="1"/>
          </p:cNvSpPr>
          <p:nvPr/>
        </p:nvSpPr>
        <p:spPr bwMode="auto">
          <a:xfrm>
            <a:off x="2324100" y="1789113"/>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3494" name="Oval 6"/>
          <p:cNvSpPr>
            <a:spLocks noChangeArrowheads="1"/>
          </p:cNvSpPr>
          <p:nvPr/>
        </p:nvSpPr>
        <p:spPr bwMode="auto">
          <a:xfrm>
            <a:off x="3508375" y="2409825"/>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3495" name="Oval 7"/>
          <p:cNvSpPr>
            <a:spLocks noChangeArrowheads="1"/>
          </p:cNvSpPr>
          <p:nvPr/>
        </p:nvSpPr>
        <p:spPr bwMode="auto">
          <a:xfrm>
            <a:off x="2339975" y="3602038"/>
            <a:ext cx="328613"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3496" name="Oval 8"/>
          <p:cNvSpPr>
            <a:spLocks noChangeArrowheads="1"/>
          </p:cNvSpPr>
          <p:nvPr/>
        </p:nvSpPr>
        <p:spPr bwMode="auto">
          <a:xfrm>
            <a:off x="3624263" y="3463925"/>
            <a:ext cx="328612" cy="33655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703497" name="Line 9"/>
          <p:cNvSpPr>
            <a:spLocks noChangeShapeType="1"/>
          </p:cNvSpPr>
          <p:nvPr/>
        </p:nvSpPr>
        <p:spPr bwMode="auto">
          <a:xfrm flipV="1">
            <a:off x="1149350" y="2024063"/>
            <a:ext cx="1195388" cy="852487"/>
          </a:xfrm>
          <a:prstGeom prst="line">
            <a:avLst/>
          </a:prstGeom>
          <a:noFill/>
          <a:ln w="28575">
            <a:solidFill>
              <a:schemeClr val="accent2"/>
            </a:solidFill>
            <a:round/>
            <a:headEnd/>
            <a:tailEnd type="triangle" w="med" len="med"/>
          </a:ln>
          <a:effectLst/>
        </p:spPr>
        <p:txBody>
          <a:bodyPr/>
          <a:lstStyle/>
          <a:p>
            <a:endParaRPr lang="en-US"/>
          </a:p>
        </p:txBody>
      </p:sp>
      <p:sp>
        <p:nvSpPr>
          <p:cNvPr id="703498" name="Line 10"/>
          <p:cNvSpPr>
            <a:spLocks noChangeShapeType="1"/>
          </p:cNvSpPr>
          <p:nvPr/>
        </p:nvSpPr>
        <p:spPr bwMode="auto">
          <a:xfrm>
            <a:off x="2633663" y="2032000"/>
            <a:ext cx="898525" cy="422275"/>
          </a:xfrm>
          <a:prstGeom prst="line">
            <a:avLst/>
          </a:prstGeom>
          <a:noFill/>
          <a:ln w="28575">
            <a:solidFill>
              <a:schemeClr val="accent2"/>
            </a:solidFill>
            <a:round/>
            <a:headEnd/>
            <a:tailEnd type="triangle" w="med" len="med"/>
          </a:ln>
          <a:effectLst/>
        </p:spPr>
        <p:txBody>
          <a:bodyPr/>
          <a:lstStyle/>
          <a:p>
            <a:endParaRPr lang="en-US"/>
          </a:p>
        </p:txBody>
      </p:sp>
      <p:sp>
        <p:nvSpPr>
          <p:cNvPr id="703499" name="Line 11"/>
          <p:cNvSpPr>
            <a:spLocks noChangeShapeType="1"/>
          </p:cNvSpPr>
          <p:nvPr/>
        </p:nvSpPr>
        <p:spPr bwMode="auto">
          <a:xfrm flipV="1">
            <a:off x="1203325" y="2609850"/>
            <a:ext cx="2312988" cy="376238"/>
          </a:xfrm>
          <a:prstGeom prst="line">
            <a:avLst/>
          </a:prstGeom>
          <a:noFill/>
          <a:ln w="50800">
            <a:solidFill>
              <a:schemeClr val="folHlink"/>
            </a:solidFill>
            <a:round/>
            <a:headEnd/>
            <a:tailEnd type="triangle" w="med" len="med"/>
          </a:ln>
          <a:effectLst/>
        </p:spPr>
        <p:txBody>
          <a:bodyPr/>
          <a:lstStyle/>
          <a:p>
            <a:endParaRPr lang="en-US"/>
          </a:p>
        </p:txBody>
      </p:sp>
      <p:sp>
        <p:nvSpPr>
          <p:cNvPr id="703501" name="Line 13"/>
          <p:cNvSpPr>
            <a:spLocks noChangeShapeType="1"/>
          </p:cNvSpPr>
          <p:nvPr/>
        </p:nvSpPr>
        <p:spPr bwMode="auto">
          <a:xfrm flipH="1" flipV="1">
            <a:off x="3711575" y="2836863"/>
            <a:ext cx="63500" cy="625475"/>
          </a:xfrm>
          <a:prstGeom prst="line">
            <a:avLst/>
          </a:prstGeom>
          <a:noFill/>
          <a:ln w="28575">
            <a:solidFill>
              <a:schemeClr val="accent2"/>
            </a:solidFill>
            <a:round/>
            <a:headEnd/>
            <a:tailEnd/>
          </a:ln>
          <a:effectLst/>
        </p:spPr>
        <p:txBody>
          <a:bodyPr/>
          <a:lstStyle/>
          <a:p>
            <a:endParaRPr lang="en-US"/>
          </a:p>
        </p:txBody>
      </p:sp>
      <p:sp>
        <p:nvSpPr>
          <p:cNvPr id="703502" name="Line 14"/>
          <p:cNvSpPr>
            <a:spLocks noChangeShapeType="1"/>
          </p:cNvSpPr>
          <p:nvPr/>
        </p:nvSpPr>
        <p:spPr bwMode="auto">
          <a:xfrm flipH="1">
            <a:off x="2657475" y="3649663"/>
            <a:ext cx="960438" cy="109537"/>
          </a:xfrm>
          <a:prstGeom prst="line">
            <a:avLst/>
          </a:prstGeom>
          <a:noFill/>
          <a:ln w="28575">
            <a:solidFill>
              <a:schemeClr val="accent2"/>
            </a:solidFill>
            <a:round/>
            <a:headEnd/>
            <a:tailEnd type="triangle" w="med" len="med"/>
          </a:ln>
          <a:effectLst/>
        </p:spPr>
        <p:txBody>
          <a:bodyPr/>
          <a:lstStyle/>
          <a:p>
            <a:endParaRPr lang="en-US"/>
          </a:p>
        </p:txBody>
      </p:sp>
      <p:sp>
        <p:nvSpPr>
          <p:cNvPr id="703503" name="Line 15"/>
          <p:cNvSpPr>
            <a:spLocks noChangeShapeType="1"/>
          </p:cNvSpPr>
          <p:nvPr/>
        </p:nvSpPr>
        <p:spPr bwMode="auto">
          <a:xfrm flipV="1">
            <a:off x="2579688" y="2759075"/>
            <a:ext cx="944562" cy="858838"/>
          </a:xfrm>
          <a:prstGeom prst="line">
            <a:avLst/>
          </a:prstGeom>
          <a:noFill/>
          <a:ln w="28575">
            <a:solidFill>
              <a:schemeClr val="accent2"/>
            </a:solidFill>
            <a:round/>
            <a:headEnd/>
            <a:tailEnd/>
          </a:ln>
          <a:effectLst/>
        </p:spPr>
        <p:txBody>
          <a:bodyPr/>
          <a:lstStyle/>
          <a:p>
            <a:endParaRPr lang="en-US"/>
          </a:p>
        </p:txBody>
      </p:sp>
      <p:sp>
        <p:nvSpPr>
          <p:cNvPr id="703504" name="Line 16"/>
          <p:cNvSpPr>
            <a:spLocks noChangeShapeType="1"/>
          </p:cNvSpPr>
          <p:nvPr/>
        </p:nvSpPr>
        <p:spPr bwMode="auto">
          <a:xfrm flipV="1">
            <a:off x="3641725" y="2828925"/>
            <a:ext cx="141288" cy="23813"/>
          </a:xfrm>
          <a:prstGeom prst="line">
            <a:avLst/>
          </a:prstGeom>
          <a:noFill/>
          <a:ln w="28575">
            <a:solidFill>
              <a:schemeClr val="accent2"/>
            </a:solidFill>
            <a:round/>
            <a:headEnd/>
            <a:tailEnd/>
          </a:ln>
          <a:effectLst/>
        </p:spPr>
        <p:txBody>
          <a:bodyPr/>
          <a:lstStyle/>
          <a:p>
            <a:endParaRPr lang="en-US"/>
          </a:p>
        </p:txBody>
      </p:sp>
      <p:sp>
        <p:nvSpPr>
          <p:cNvPr id="703505" name="Line 17"/>
          <p:cNvSpPr>
            <a:spLocks noChangeShapeType="1"/>
          </p:cNvSpPr>
          <p:nvPr/>
        </p:nvSpPr>
        <p:spPr bwMode="auto">
          <a:xfrm>
            <a:off x="3478213" y="2711450"/>
            <a:ext cx="93662" cy="71438"/>
          </a:xfrm>
          <a:prstGeom prst="line">
            <a:avLst/>
          </a:prstGeom>
          <a:noFill/>
          <a:ln w="28575">
            <a:solidFill>
              <a:schemeClr val="accent2"/>
            </a:solidFill>
            <a:round/>
            <a:headEnd/>
            <a:tailEnd/>
          </a:ln>
          <a:effectLst/>
        </p:spPr>
        <p:txBody>
          <a:bodyPr/>
          <a:lstStyle/>
          <a:p>
            <a:endParaRPr lang="en-US"/>
          </a:p>
        </p:txBody>
      </p:sp>
      <p:sp>
        <p:nvSpPr>
          <p:cNvPr id="703506" name="Text Box 18"/>
          <p:cNvSpPr txBox="1">
            <a:spLocks noChangeArrowheads="1"/>
          </p:cNvSpPr>
          <p:nvPr/>
        </p:nvSpPr>
        <p:spPr bwMode="auto">
          <a:xfrm>
            <a:off x="5073650" y="2500313"/>
            <a:ext cx="1022350" cy="366712"/>
          </a:xfrm>
          <a:prstGeom prst="rect">
            <a:avLst/>
          </a:prstGeom>
          <a:noFill/>
          <a:ln w="9525">
            <a:noFill/>
            <a:miter lim="800000"/>
            <a:headEnd/>
            <a:tailEnd/>
          </a:ln>
          <a:effectLst/>
        </p:spPr>
        <p:txBody>
          <a:bodyPr wrap="none">
            <a:spAutoFit/>
          </a:bodyPr>
          <a:lstStyle/>
          <a:p>
            <a:r>
              <a:rPr lang="en-US" b="1">
                <a:solidFill>
                  <a:srgbClr val="008000"/>
                </a:solidFill>
              </a:rPr>
              <a:t>remove?</a:t>
            </a:r>
          </a:p>
        </p:txBody>
      </p:sp>
      <p:sp>
        <p:nvSpPr>
          <p:cNvPr id="703507" name="Text Box 19"/>
          <p:cNvSpPr txBox="1">
            <a:spLocks noChangeArrowheads="1"/>
          </p:cNvSpPr>
          <p:nvPr/>
        </p:nvSpPr>
        <p:spPr bwMode="auto">
          <a:xfrm>
            <a:off x="2378075" y="4060825"/>
            <a:ext cx="1562100" cy="641350"/>
          </a:xfrm>
          <a:prstGeom prst="rect">
            <a:avLst/>
          </a:prstGeom>
          <a:noFill/>
          <a:ln w="9525">
            <a:noFill/>
            <a:miter lim="800000"/>
            <a:headEnd/>
            <a:tailEnd/>
          </a:ln>
          <a:effectLst/>
        </p:spPr>
        <p:txBody>
          <a:bodyPr wrap="none">
            <a:spAutoFit/>
          </a:bodyPr>
          <a:lstStyle/>
          <a:p>
            <a:pPr algn="ctr"/>
            <a:r>
              <a:rPr lang="en-US" b="1">
                <a:solidFill>
                  <a:srgbClr val="008000"/>
                </a:solidFill>
              </a:rPr>
              <a:t>yes,</a:t>
            </a:r>
          </a:p>
          <a:p>
            <a:pPr algn="ctr"/>
            <a:r>
              <a:rPr lang="en-US" b="1">
                <a:solidFill>
                  <a:srgbClr val="008000"/>
                </a:solidFill>
              </a:rPr>
              <a:t>alternate path</a:t>
            </a:r>
          </a:p>
        </p:txBody>
      </p:sp>
      <p:sp>
        <p:nvSpPr>
          <p:cNvPr id="703508" name="Text Box 20"/>
          <p:cNvSpPr txBox="1">
            <a:spLocks noChangeArrowheads="1"/>
          </p:cNvSpPr>
          <p:nvPr/>
        </p:nvSpPr>
        <p:spPr bwMode="auto">
          <a:xfrm>
            <a:off x="566738" y="3736975"/>
            <a:ext cx="1022350" cy="366713"/>
          </a:xfrm>
          <a:prstGeom prst="rect">
            <a:avLst/>
          </a:prstGeom>
          <a:noFill/>
          <a:ln w="9525">
            <a:noFill/>
            <a:miter lim="800000"/>
            <a:headEnd/>
            <a:tailEnd/>
          </a:ln>
          <a:effectLst/>
        </p:spPr>
        <p:txBody>
          <a:bodyPr wrap="none">
            <a:spAutoFit/>
          </a:bodyPr>
          <a:lstStyle/>
          <a:p>
            <a:r>
              <a:rPr lang="en-US" b="1">
                <a:solidFill>
                  <a:srgbClr val="008000"/>
                </a:solidFill>
              </a:rPr>
              <a:t>remove?</a:t>
            </a:r>
          </a:p>
        </p:txBody>
      </p:sp>
      <p:sp>
        <p:nvSpPr>
          <p:cNvPr id="703509" name="Text Box 21"/>
          <p:cNvSpPr txBox="1">
            <a:spLocks noChangeArrowheads="1"/>
          </p:cNvSpPr>
          <p:nvPr/>
        </p:nvSpPr>
        <p:spPr bwMode="auto">
          <a:xfrm>
            <a:off x="306388" y="4183063"/>
            <a:ext cx="1371600" cy="641350"/>
          </a:xfrm>
          <a:prstGeom prst="rect">
            <a:avLst/>
          </a:prstGeom>
          <a:noFill/>
          <a:ln w="9525">
            <a:noFill/>
            <a:miter lim="800000"/>
            <a:headEnd/>
            <a:tailEnd/>
          </a:ln>
          <a:effectLst/>
        </p:spPr>
        <p:txBody>
          <a:bodyPr wrap="none">
            <a:spAutoFit/>
          </a:bodyPr>
          <a:lstStyle/>
          <a:p>
            <a:pPr algn="ctr"/>
            <a:r>
              <a:rPr lang="en-US" b="1">
                <a:solidFill>
                  <a:srgbClr val="008000"/>
                </a:solidFill>
              </a:rPr>
              <a:t>no,</a:t>
            </a:r>
          </a:p>
          <a:p>
            <a:pPr algn="ctr"/>
            <a:r>
              <a:rPr lang="en-US" b="1">
                <a:solidFill>
                  <a:srgbClr val="008000"/>
                </a:solidFill>
              </a:rPr>
              <a:t>critical edge</a:t>
            </a:r>
          </a:p>
        </p:txBody>
      </p:sp>
      <p:sp>
        <p:nvSpPr>
          <p:cNvPr id="703510" name="Line 22"/>
          <p:cNvSpPr>
            <a:spLocks noChangeShapeType="1"/>
          </p:cNvSpPr>
          <p:nvPr/>
        </p:nvSpPr>
        <p:spPr bwMode="auto">
          <a:xfrm flipH="1">
            <a:off x="3798888" y="2743200"/>
            <a:ext cx="1249362" cy="438150"/>
          </a:xfrm>
          <a:prstGeom prst="line">
            <a:avLst/>
          </a:prstGeom>
          <a:noFill/>
          <a:ln w="19050">
            <a:solidFill>
              <a:schemeClr val="tx1"/>
            </a:solidFill>
            <a:round/>
            <a:headEnd/>
            <a:tailEnd type="triangle" w="med" len="med"/>
          </a:ln>
          <a:effectLst/>
        </p:spPr>
        <p:txBody>
          <a:bodyPr/>
          <a:lstStyle/>
          <a:p>
            <a:endParaRPr lang="en-US"/>
          </a:p>
        </p:txBody>
      </p:sp>
      <p:sp>
        <p:nvSpPr>
          <p:cNvPr id="703511" name="Line 23"/>
          <p:cNvSpPr>
            <a:spLocks noChangeShapeType="1"/>
          </p:cNvSpPr>
          <p:nvPr/>
        </p:nvSpPr>
        <p:spPr bwMode="auto">
          <a:xfrm flipV="1">
            <a:off x="1203325" y="2970213"/>
            <a:ext cx="774700" cy="820737"/>
          </a:xfrm>
          <a:prstGeom prst="line">
            <a:avLst/>
          </a:prstGeom>
          <a:noFill/>
          <a:ln w="19050">
            <a:solidFill>
              <a:schemeClr val="tx1"/>
            </a:solidFill>
            <a:round/>
            <a:headEnd/>
            <a:tailEnd type="triangle" w="med" len="med"/>
          </a:ln>
          <a:effectLst/>
        </p:spPr>
        <p:txBody>
          <a:bodyPr/>
          <a:lstStyle/>
          <a:p>
            <a:endParaRPr lang="en-US"/>
          </a:p>
        </p:txBody>
      </p:sp>
      <p:sp>
        <p:nvSpPr>
          <p:cNvPr id="703513" name="Freeform 25"/>
          <p:cNvSpPr>
            <a:spLocks/>
          </p:cNvSpPr>
          <p:nvPr/>
        </p:nvSpPr>
        <p:spPr bwMode="auto">
          <a:xfrm>
            <a:off x="2733675" y="2906713"/>
            <a:ext cx="854075" cy="1130300"/>
          </a:xfrm>
          <a:custGeom>
            <a:avLst/>
            <a:gdLst/>
            <a:ahLst/>
            <a:cxnLst>
              <a:cxn ang="0">
                <a:pos x="538" y="547"/>
              </a:cxn>
              <a:cxn ang="0">
                <a:pos x="6" y="621"/>
              </a:cxn>
              <a:cxn ang="0">
                <a:pos x="503" y="0"/>
              </a:cxn>
            </a:cxnLst>
            <a:rect l="0" t="0" r="r" b="b"/>
            <a:pathLst>
              <a:path w="538" h="712">
                <a:moveTo>
                  <a:pt x="538" y="547"/>
                </a:moveTo>
                <a:cubicBezTo>
                  <a:pt x="275" y="629"/>
                  <a:pt x="12" y="712"/>
                  <a:pt x="6" y="621"/>
                </a:cubicBezTo>
                <a:cubicBezTo>
                  <a:pt x="0" y="530"/>
                  <a:pt x="421" y="101"/>
                  <a:pt x="503" y="0"/>
                </a:cubicBezTo>
              </a:path>
            </a:pathLst>
          </a:custGeom>
          <a:noFill/>
          <a:ln w="28575">
            <a:solidFill>
              <a:schemeClr val="tx1"/>
            </a:solidFill>
            <a:round/>
            <a:headEnd/>
            <a:tailEnd/>
          </a:ln>
          <a:effectLst/>
        </p:spPr>
        <p:txBody>
          <a:bodyPr/>
          <a:lstStyle/>
          <a:p>
            <a:endParaRPr lang="en-US"/>
          </a:p>
        </p:txBody>
      </p:sp>
      <p:sp>
        <p:nvSpPr>
          <p:cNvPr id="703514" name="Rectangle 26"/>
          <p:cNvSpPr>
            <a:spLocks noChangeArrowheads="1"/>
          </p:cNvSpPr>
          <p:nvPr/>
        </p:nvSpPr>
        <p:spPr bwMode="auto">
          <a:xfrm>
            <a:off x="4106863" y="4765675"/>
            <a:ext cx="4572000" cy="915988"/>
          </a:xfrm>
          <a:prstGeom prst="rect">
            <a:avLst/>
          </a:prstGeom>
          <a:noFill/>
          <a:ln w="9525">
            <a:noFill/>
            <a:miter lim="800000"/>
            <a:headEnd/>
            <a:tailEnd/>
          </a:ln>
          <a:effectLst/>
        </p:spPr>
        <p:txBody>
          <a:bodyPr>
            <a:spAutoFit/>
          </a:bodyPr>
          <a:lstStyle/>
          <a:p>
            <a:r>
              <a:rPr lang="en-US" b="1">
                <a:solidFill>
                  <a:schemeClr val="bg2"/>
                </a:solidFill>
              </a:rPr>
              <a:t>Intuitively, the BTR problem is useful for determining the sparsest graph consistent with a set of experimental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3506"/>
                                        </p:tgtEl>
                                        <p:attrNameLst>
                                          <p:attrName>style.visibility</p:attrName>
                                        </p:attrNameLst>
                                      </p:cBhvr>
                                      <p:to>
                                        <p:strVal val="visible"/>
                                      </p:to>
                                    </p:set>
                                    <p:animEffect transition="in" filter="blinds(horizontal)">
                                      <p:cBhvr>
                                        <p:cTn id="7" dur="500"/>
                                        <p:tgtEl>
                                          <p:spTgt spid="7035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3510"/>
                                        </p:tgtEl>
                                        <p:attrNameLst>
                                          <p:attrName>style.visibility</p:attrName>
                                        </p:attrNameLst>
                                      </p:cBhvr>
                                      <p:to>
                                        <p:strVal val="visible"/>
                                      </p:to>
                                    </p:set>
                                    <p:animEffect transition="in" filter="blinds(horizontal)">
                                      <p:cBhvr>
                                        <p:cTn id="10" dur="500"/>
                                        <p:tgtEl>
                                          <p:spTgt spid="7035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03507"/>
                                        </p:tgtEl>
                                        <p:attrNameLst>
                                          <p:attrName>style.visibility</p:attrName>
                                        </p:attrNameLst>
                                      </p:cBhvr>
                                      <p:to>
                                        <p:strVal val="visible"/>
                                      </p:to>
                                    </p:set>
                                    <p:animEffect transition="in" filter="blinds(horizontal)">
                                      <p:cBhvr>
                                        <p:cTn id="15" dur="500"/>
                                        <p:tgtEl>
                                          <p:spTgt spid="70350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03513"/>
                                        </p:tgtEl>
                                        <p:attrNameLst>
                                          <p:attrName>style.visibility</p:attrName>
                                        </p:attrNameLst>
                                      </p:cBhvr>
                                      <p:to>
                                        <p:strVal val="visible"/>
                                      </p:to>
                                    </p:set>
                                    <p:animEffect transition="in" filter="blinds(horizontal)">
                                      <p:cBhvr>
                                        <p:cTn id="18" dur="500"/>
                                        <p:tgtEl>
                                          <p:spTgt spid="7035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703506"/>
                                        </p:tgtEl>
                                      </p:cBhvr>
                                    </p:animEffect>
                                    <p:set>
                                      <p:cBhvr>
                                        <p:cTn id="23" dur="1" fill="hold">
                                          <p:stCondLst>
                                            <p:cond delay="499"/>
                                          </p:stCondLst>
                                        </p:cTn>
                                        <p:tgtEl>
                                          <p:spTgt spid="703506"/>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703510"/>
                                        </p:tgtEl>
                                      </p:cBhvr>
                                    </p:animEffect>
                                    <p:set>
                                      <p:cBhvr>
                                        <p:cTn id="26" dur="1" fill="hold">
                                          <p:stCondLst>
                                            <p:cond delay="499"/>
                                          </p:stCondLst>
                                        </p:cTn>
                                        <p:tgtEl>
                                          <p:spTgt spid="703510"/>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703513"/>
                                        </p:tgtEl>
                                      </p:cBhvr>
                                    </p:animEffect>
                                    <p:set>
                                      <p:cBhvr>
                                        <p:cTn id="29" dur="1" fill="hold">
                                          <p:stCondLst>
                                            <p:cond delay="499"/>
                                          </p:stCondLst>
                                        </p:cTn>
                                        <p:tgtEl>
                                          <p:spTgt spid="703513"/>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703507"/>
                                        </p:tgtEl>
                                      </p:cBhvr>
                                    </p:animEffect>
                                    <p:set>
                                      <p:cBhvr>
                                        <p:cTn id="32" dur="1" fill="hold">
                                          <p:stCondLst>
                                            <p:cond delay="499"/>
                                          </p:stCondLst>
                                        </p:cTn>
                                        <p:tgtEl>
                                          <p:spTgt spid="703507"/>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703501"/>
                                        </p:tgtEl>
                                      </p:cBhvr>
                                    </p:animEffect>
                                    <p:set>
                                      <p:cBhvr>
                                        <p:cTn id="35" dur="1" fill="hold">
                                          <p:stCondLst>
                                            <p:cond delay="499"/>
                                          </p:stCondLst>
                                        </p:cTn>
                                        <p:tgtEl>
                                          <p:spTgt spid="703501"/>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703504"/>
                                        </p:tgtEl>
                                      </p:cBhvr>
                                    </p:animEffect>
                                    <p:set>
                                      <p:cBhvr>
                                        <p:cTn id="38" dur="1" fill="hold">
                                          <p:stCondLst>
                                            <p:cond delay="499"/>
                                          </p:stCondLst>
                                        </p:cTn>
                                        <p:tgtEl>
                                          <p:spTgt spid="70350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03508"/>
                                        </p:tgtEl>
                                        <p:attrNameLst>
                                          <p:attrName>style.visibility</p:attrName>
                                        </p:attrNameLst>
                                      </p:cBhvr>
                                      <p:to>
                                        <p:strVal val="visible"/>
                                      </p:to>
                                    </p:set>
                                    <p:animEffect transition="in" filter="blinds(horizontal)">
                                      <p:cBhvr>
                                        <p:cTn id="43" dur="500"/>
                                        <p:tgtEl>
                                          <p:spTgt spid="70350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03511"/>
                                        </p:tgtEl>
                                        <p:attrNameLst>
                                          <p:attrName>style.visibility</p:attrName>
                                        </p:attrNameLst>
                                      </p:cBhvr>
                                      <p:to>
                                        <p:strVal val="visible"/>
                                      </p:to>
                                    </p:set>
                                    <p:animEffect transition="in" filter="blinds(horizontal)">
                                      <p:cBhvr>
                                        <p:cTn id="46" dur="500"/>
                                        <p:tgtEl>
                                          <p:spTgt spid="7035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03509"/>
                                        </p:tgtEl>
                                        <p:attrNameLst>
                                          <p:attrName>style.visibility</p:attrName>
                                        </p:attrNameLst>
                                      </p:cBhvr>
                                      <p:to>
                                        <p:strVal val="visible"/>
                                      </p:to>
                                    </p:set>
                                    <p:animEffect transition="in" filter="blinds(horizontal)">
                                      <p:cBhvr>
                                        <p:cTn id="51" dur="500"/>
                                        <p:tgtEl>
                                          <p:spTgt spid="70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01" grpId="0" animBg="1"/>
      <p:bldP spid="703504" grpId="0" animBg="1"/>
      <p:bldP spid="703506" grpId="0"/>
      <p:bldP spid="703506" grpId="1"/>
      <p:bldP spid="703507" grpId="0"/>
      <p:bldP spid="703507" grpId="1"/>
      <p:bldP spid="703508" grpId="0"/>
      <p:bldP spid="703509" grpId="0"/>
      <p:bldP spid="703510" grpId="0" animBg="1"/>
      <p:bldP spid="703510" grpId="1" animBg="1"/>
      <p:bldP spid="703511" grpId="0" animBg="1"/>
      <p:bldP spid="703513" grpId="0" animBg="1"/>
      <p:bldP spid="7035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28770" name="Rectangle 2"/>
          <p:cNvSpPr>
            <a:spLocks noGrp="1" noChangeArrowheads="1"/>
          </p:cNvSpPr>
          <p:nvPr>
            <p:ph type="body" idx="1"/>
          </p:nvPr>
        </p:nvSpPr>
        <p:spPr>
          <a:xfrm>
            <a:off x="228600" y="228600"/>
            <a:ext cx="8686800" cy="5291667"/>
          </a:xfrm>
          <a:noFill/>
          <a:ln/>
        </p:spPr>
        <p:txBody>
          <a:bodyPr/>
          <a:lstStyle/>
          <a:p>
            <a:pPr algn="ctr">
              <a:buFontTx/>
              <a:buNone/>
            </a:pPr>
            <a:endParaRPr lang="en-US" b="1" dirty="0" smtClean="0">
              <a:solidFill>
                <a:srgbClr val="C00000"/>
              </a:solidFill>
            </a:endParaRPr>
          </a:p>
          <a:p>
            <a:pPr algn="ctr">
              <a:buFontTx/>
              <a:buNone/>
            </a:pPr>
            <a:endParaRPr lang="en-US" b="1" dirty="0" smtClean="0">
              <a:solidFill>
                <a:srgbClr val="C00000"/>
              </a:solidFill>
            </a:endParaRPr>
          </a:p>
          <a:p>
            <a:pPr algn="ctr">
              <a:buFontTx/>
              <a:buNone/>
            </a:pPr>
            <a:r>
              <a:rPr lang="en-US" b="1" dirty="0" smtClean="0">
                <a:solidFill>
                  <a:srgbClr val="C00000"/>
                </a:solidFill>
              </a:rPr>
              <a:t>Cellular networks</a:t>
            </a:r>
            <a:endParaRPr lang="en-US" b="1" dirty="0">
              <a:solidFill>
                <a:srgbClr val="C00000"/>
              </a:solidFill>
            </a:endParaRPr>
          </a:p>
          <a:p>
            <a:pPr>
              <a:buFontTx/>
              <a:buNone/>
            </a:pPr>
            <a:endParaRPr lang="en-US" b="1" dirty="0">
              <a:solidFill>
                <a:srgbClr val="C00000"/>
              </a:solidFill>
            </a:endParaRPr>
          </a:p>
          <a:p>
            <a:r>
              <a:rPr lang="en-US" b="1" dirty="0">
                <a:solidFill>
                  <a:srgbClr val="002060"/>
                </a:solidFill>
              </a:rPr>
              <a:t>cellular interaction maps only represent a network of possibilities, and not all edges are present and active in vivo in a given condition or in a given cellular location</a:t>
            </a:r>
          </a:p>
          <a:p>
            <a:pPr>
              <a:buFontTx/>
              <a:buNone/>
            </a:pPr>
            <a:endParaRPr lang="en-US" b="1" dirty="0">
              <a:solidFill>
                <a:srgbClr val="002060"/>
              </a:solidFill>
            </a:endParaRPr>
          </a:p>
          <a:p>
            <a:r>
              <a:rPr lang="en-US" b="1" dirty="0" smtClean="0">
                <a:solidFill>
                  <a:srgbClr val="002060"/>
                </a:solidFill>
              </a:rPr>
              <a:t>only </a:t>
            </a:r>
            <a:r>
              <a:rPr lang="en-US" b="1" dirty="0">
                <a:solidFill>
                  <a:srgbClr val="002060"/>
                </a:solidFill>
              </a:rPr>
              <a:t>an integration of </a:t>
            </a:r>
            <a:r>
              <a:rPr lang="en-US" b="1" dirty="0" smtClean="0">
                <a:solidFill>
                  <a:srgbClr val="002060"/>
                </a:solidFill>
              </a:rPr>
              <a:t>time-dependent </a:t>
            </a:r>
            <a:r>
              <a:rPr lang="en-US" b="1" dirty="0">
                <a:solidFill>
                  <a:srgbClr val="002060"/>
                </a:solidFill>
              </a:rPr>
              <a:t>interaction and activity information will be able to give the correct dynamical picture of a cellular network</a:t>
            </a:r>
          </a:p>
          <a:p>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55362" name="Rectangle 2"/>
          <p:cNvSpPr>
            <a:spLocks noGrp="1" noChangeArrowheads="1"/>
          </p:cNvSpPr>
          <p:nvPr>
            <p:ph type="body" idx="1"/>
          </p:nvPr>
        </p:nvSpPr>
        <p:spPr>
          <a:xfrm>
            <a:off x="152400" y="0"/>
            <a:ext cx="8991600" cy="6172200"/>
          </a:xfrm>
        </p:spPr>
        <p:txBody>
          <a:bodyPr/>
          <a:lstStyle/>
          <a:p>
            <a:pPr>
              <a:lnSpc>
                <a:spcPct val="90000"/>
              </a:lnSpc>
              <a:buFontTx/>
              <a:buNone/>
            </a:pPr>
            <a:endParaRPr lang="en-US"/>
          </a:p>
          <a:p>
            <a:pPr>
              <a:lnSpc>
                <a:spcPct val="90000"/>
              </a:lnSpc>
              <a:buFontTx/>
              <a:buNone/>
            </a:pPr>
            <a:r>
              <a:rPr lang="en-US"/>
              <a:t>Some biologists did look at very simplified or somewhat different version of BTR, e.g.: </a:t>
            </a:r>
          </a:p>
          <a:p>
            <a:pPr>
              <a:lnSpc>
                <a:spcPct val="90000"/>
              </a:lnSpc>
              <a:buFontTx/>
              <a:buNone/>
            </a:pPr>
            <a:endParaRPr lang="en-US"/>
          </a:p>
          <a:p>
            <a:pPr>
              <a:lnSpc>
                <a:spcPct val="90000"/>
              </a:lnSpc>
            </a:pPr>
            <a:r>
              <a:rPr lang="en-US" sz="1600" b="1"/>
              <a:t>A. Wagner</a:t>
            </a:r>
            <a:r>
              <a:rPr lang="en-US" sz="1600"/>
              <a:t>, </a:t>
            </a:r>
            <a:r>
              <a:rPr lang="en-US" sz="1600" i="1"/>
              <a:t>Estimating Coarse Gene Network Structure from Large-Scale Gene Perturbation Data</a:t>
            </a:r>
            <a:r>
              <a:rPr lang="en-US" sz="1600"/>
              <a:t>, </a:t>
            </a:r>
            <a:r>
              <a:rPr lang="en-US" sz="1600" u="sng"/>
              <a:t>Genome Research</a:t>
            </a:r>
            <a:r>
              <a:rPr lang="en-US" sz="1600"/>
              <a:t>, 12, pp. 309-315, 2002</a:t>
            </a:r>
          </a:p>
          <a:p>
            <a:pPr lvl="1">
              <a:lnSpc>
                <a:spcPct val="90000"/>
              </a:lnSpc>
            </a:pPr>
            <a:r>
              <a:rPr lang="en-US" sz="1600"/>
              <a:t>too special (reachability only), no efficient algorithms reported</a:t>
            </a:r>
          </a:p>
          <a:p>
            <a:pPr lvl="1">
              <a:lnSpc>
                <a:spcPct val="90000"/>
              </a:lnSpc>
              <a:buFontTx/>
              <a:buNone/>
            </a:pPr>
            <a:endParaRPr lang="en-US" sz="1600"/>
          </a:p>
          <a:p>
            <a:pPr>
              <a:lnSpc>
                <a:spcPct val="90000"/>
              </a:lnSpc>
            </a:pPr>
            <a:r>
              <a:rPr lang="en-US" sz="1600" b="1"/>
              <a:t>T. Chen, V. Filkov and S. Skiena</a:t>
            </a:r>
            <a:r>
              <a:rPr lang="en-US" sz="1600"/>
              <a:t>, </a:t>
            </a:r>
            <a:r>
              <a:rPr lang="en-US" sz="1600" i="1"/>
              <a:t>Identifying Gene Regulatory Networks from Experimental Data</a:t>
            </a:r>
            <a:r>
              <a:rPr lang="en-US" sz="1600"/>
              <a:t>, </a:t>
            </a:r>
            <a:r>
              <a:rPr lang="en-US" sz="1600" u="sng"/>
              <a:t>Third Annual International Conference on Computational Moledular Biology</a:t>
            </a:r>
            <a:r>
              <a:rPr lang="en-US" sz="1600"/>
              <a:t>, pp. 94-103, 1999</a:t>
            </a:r>
          </a:p>
          <a:p>
            <a:pPr lvl="1">
              <a:lnSpc>
                <a:spcPct val="90000"/>
              </a:lnSpc>
            </a:pPr>
            <a:r>
              <a:rPr lang="en-US" sz="1600"/>
              <a:t>“excess edge deletion” problem, biologically too restrictive version</a:t>
            </a:r>
          </a:p>
          <a:p>
            <a:pPr>
              <a:lnSpc>
                <a:spcPct val="90000"/>
              </a:lnSpc>
            </a:pPr>
            <a:endParaRPr lang="en-US" sz="1600"/>
          </a:p>
          <a:p>
            <a:pPr>
              <a:lnSpc>
                <a:spcPct val="90000"/>
              </a:lnSpc>
              <a:buFontTx/>
              <a:buNone/>
            </a:pPr>
            <a:r>
              <a:rPr lang="en-US"/>
              <a:t>See the following excellent survey for more comprehensive information about biological network inference and modeling:</a:t>
            </a:r>
          </a:p>
          <a:p>
            <a:pPr>
              <a:lnSpc>
                <a:spcPct val="90000"/>
              </a:lnSpc>
              <a:buFontTx/>
              <a:buNone/>
            </a:pPr>
            <a:endParaRPr lang="en-US"/>
          </a:p>
          <a:p>
            <a:pPr>
              <a:lnSpc>
                <a:spcPct val="90000"/>
              </a:lnSpc>
            </a:pPr>
            <a:r>
              <a:rPr lang="en-US" sz="1600" b="1"/>
              <a:t>V. Filkov</a:t>
            </a:r>
            <a:r>
              <a:rPr lang="en-US" sz="1600"/>
              <a:t>, </a:t>
            </a:r>
            <a:r>
              <a:rPr lang="en-US" sz="1600" i="1"/>
              <a:t>Identifying Gene Regulatory Networks from Gene Expression Data</a:t>
            </a:r>
            <a:r>
              <a:rPr lang="en-US" sz="1600"/>
              <a:t>, in </a:t>
            </a:r>
            <a:r>
              <a:rPr lang="en-US" sz="1600" u="sng"/>
              <a:t>Handbook of Computational Molecular Biology</a:t>
            </a:r>
            <a:r>
              <a:rPr lang="en-US" sz="1600"/>
              <a:t> (edited by S. Aluru), Chapman &amp; Hall/CRC Press, 2005</a:t>
            </a:r>
            <a:r>
              <a:rPr lang="en-US"/>
              <a:t> </a:t>
            </a:r>
          </a:p>
          <a:p>
            <a:pPr>
              <a:lnSpc>
                <a:spcPct val="90000"/>
              </a:lnSpc>
            </a:pPr>
            <a:r>
              <a:rPr lang="en-US" sz="1600" b="1"/>
              <a:t>H. D. Jong</a:t>
            </a:r>
            <a:r>
              <a:rPr lang="en-US" sz="1600"/>
              <a:t>, </a:t>
            </a:r>
            <a:r>
              <a:rPr lang="en-US" sz="1600" i="1"/>
              <a:t>Modelling and Simulation of Genetic Regulatory Systems: A Literature Review</a:t>
            </a:r>
            <a:r>
              <a:rPr lang="en-US" sz="1600"/>
              <a:t>, </a:t>
            </a:r>
            <a:r>
              <a:rPr lang="en-US" sz="1600" u="sng"/>
              <a:t>Journal of Computational Biology</a:t>
            </a:r>
            <a:r>
              <a:rPr lang="en-US" sz="1600"/>
              <a:t>, Volume 9, Number 1, pp. 67-103, 2002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ISBRA 2012</a:t>
            </a:r>
            <a:endParaRPr lang="en-US"/>
          </a:p>
        </p:txBody>
      </p:sp>
      <p:sp>
        <p:nvSpPr>
          <p:cNvPr id="612354" name="Rectangle 2"/>
          <p:cNvSpPr>
            <a:spLocks noGrp="1" noChangeArrowheads="1"/>
          </p:cNvSpPr>
          <p:nvPr>
            <p:ph type="body" idx="1"/>
          </p:nvPr>
        </p:nvSpPr>
        <p:spPr>
          <a:xfrm>
            <a:off x="0" y="0"/>
            <a:ext cx="9144000" cy="1138238"/>
          </a:xfrm>
        </p:spPr>
        <p:txBody>
          <a:bodyPr/>
          <a:lstStyle/>
          <a:p>
            <a:pPr algn="ctr">
              <a:buFontTx/>
              <a:buNone/>
            </a:pPr>
            <a:endParaRPr lang="en-US"/>
          </a:p>
          <a:p>
            <a:pPr algn="ctr">
              <a:buFontTx/>
              <a:buNone/>
            </a:pPr>
            <a:r>
              <a:rPr lang="en-US" b="1">
                <a:solidFill>
                  <a:srgbClr val="008000"/>
                </a:solidFill>
              </a:rPr>
              <a:t>High level description of the network synthesis process</a:t>
            </a:r>
          </a:p>
          <a:p>
            <a:pPr algn="ctr">
              <a:buFontTx/>
              <a:buNone/>
            </a:pPr>
            <a:endParaRPr lang="en-US"/>
          </a:p>
        </p:txBody>
      </p:sp>
      <p:sp>
        <p:nvSpPr>
          <p:cNvPr id="612355" name="Text Box 3"/>
          <p:cNvSpPr txBox="1">
            <a:spLocks noChangeArrowheads="1"/>
          </p:cNvSpPr>
          <p:nvPr/>
        </p:nvSpPr>
        <p:spPr bwMode="auto">
          <a:xfrm>
            <a:off x="2449513" y="1778000"/>
            <a:ext cx="3968750"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latin typeface="Garamond" pitchFamily="18" charset="0"/>
              </a:rPr>
              <a:t>Synthesize direct interactions</a:t>
            </a:r>
          </a:p>
        </p:txBody>
      </p:sp>
      <p:sp>
        <p:nvSpPr>
          <p:cNvPr id="612356" name="Text Box 4"/>
          <p:cNvSpPr txBox="1">
            <a:spLocks noChangeArrowheads="1"/>
          </p:cNvSpPr>
          <p:nvPr/>
        </p:nvSpPr>
        <p:spPr bwMode="auto">
          <a:xfrm>
            <a:off x="3571875" y="2709863"/>
            <a:ext cx="1403350"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latin typeface="Garamond" pitchFamily="18" charset="0"/>
              </a:rPr>
              <a:t>Optimize</a:t>
            </a:r>
          </a:p>
        </p:txBody>
      </p:sp>
      <p:sp>
        <p:nvSpPr>
          <p:cNvPr id="612357" name="Text Box 5"/>
          <p:cNvSpPr txBox="1">
            <a:spLocks noChangeArrowheads="1"/>
          </p:cNvSpPr>
          <p:nvPr/>
        </p:nvSpPr>
        <p:spPr bwMode="auto">
          <a:xfrm>
            <a:off x="2551113" y="3719513"/>
            <a:ext cx="3505200" cy="822325"/>
          </a:xfrm>
          <a:prstGeom prst="rect">
            <a:avLst/>
          </a:prstGeom>
          <a:noFill/>
          <a:ln w="9525">
            <a:noFill/>
            <a:miter lim="800000"/>
            <a:headEnd/>
            <a:tailEnd/>
          </a:ln>
          <a:effectLst/>
        </p:spPr>
        <p:txBody>
          <a:bodyPr wrap="none">
            <a:spAutoFit/>
          </a:bodyPr>
          <a:lstStyle/>
          <a:p>
            <a:pPr algn="ctr" eaLnBrk="0" hangingPunct="0"/>
            <a:r>
              <a:rPr lang="en-US" sz="2400" b="1">
                <a:effectLst>
                  <a:outerShdw blurRad="38100" dist="38100" dir="2700000" algn="tl">
                    <a:srgbClr val="C0C0C0"/>
                  </a:outerShdw>
                </a:effectLst>
                <a:latin typeface="Garamond" pitchFamily="18" charset="0"/>
              </a:rPr>
              <a:t>Synthesize double-causal </a:t>
            </a:r>
          </a:p>
          <a:p>
            <a:pPr algn="ctr" eaLnBrk="0" hangingPunct="0"/>
            <a:r>
              <a:rPr lang="en-US" sz="2400" b="1">
                <a:effectLst>
                  <a:outerShdw blurRad="38100" dist="38100" dir="2700000" algn="tl">
                    <a:srgbClr val="C0C0C0"/>
                  </a:outerShdw>
                </a:effectLst>
                <a:latin typeface="Garamond" pitchFamily="18" charset="0"/>
              </a:rPr>
              <a:t>interactions</a:t>
            </a:r>
          </a:p>
        </p:txBody>
      </p:sp>
      <p:sp>
        <p:nvSpPr>
          <p:cNvPr id="612358" name="Text Box 6"/>
          <p:cNvSpPr txBox="1">
            <a:spLocks noChangeArrowheads="1"/>
          </p:cNvSpPr>
          <p:nvPr/>
        </p:nvSpPr>
        <p:spPr bwMode="auto">
          <a:xfrm>
            <a:off x="3540125" y="4973638"/>
            <a:ext cx="1403350"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latin typeface="Garamond" pitchFamily="18" charset="0"/>
              </a:rPr>
              <a:t>Optimize</a:t>
            </a:r>
          </a:p>
        </p:txBody>
      </p:sp>
      <p:sp>
        <p:nvSpPr>
          <p:cNvPr id="612359" name="Text Box 7"/>
          <p:cNvSpPr txBox="1">
            <a:spLocks noChangeArrowheads="1"/>
          </p:cNvSpPr>
          <p:nvPr/>
        </p:nvSpPr>
        <p:spPr bwMode="auto">
          <a:xfrm>
            <a:off x="404813" y="3154363"/>
            <a:ext cx="1689100" cy="1187450"/>
          </a:xfrm>
          <a:prstGeom prst="rect">
            <a:avLst/>
          </a:prstGeom>
          <a:noFill/>
          <a:ln w="9525">
            <a:noFill/>
            <a:miter lim="800000"/>
            <a:headEnd/>
            <a:tailEnd/>
          </a:ln>
          <a:effectLst/>
        </p:spPr>
        <p:txBody>
          <a:bodyPr wrap="none">
            <a:spAutoFit/>
          </a:bodyPr>
          <a:lstStyle/>
          <a:p>
            <a:pPr algn="ctr" eaLnBrk="0" hangingPunct="0"/>
            <a:r>
              <a:rPr lang="en-US" sz="2400" b="1">
                <a:effectLst>
                  <a:outerShdw blurRad="38100" dist="38100" dir="2700000" algn="tl">
                    <a:srgbClr val="C0C0C0"/>
                  </a:outerShdw>
                </a:effectLst>
                <a:latin typeface="Garamond" pitchFamily="18" charset="0"/>
              </a:rPr>
              <a:t>Interaction </a:t>
            </a:r>
          </a:p>
          <a:p>
            <a:pPr algn="ctr" eaLnBrk="0" hangingPunct="0"/>
            <a:r>
              <a:rPr lang="en-US" sz="2400" b="1">
                <a:effectLst>
                  <a:outerShdw blurRad="38100" dist="38100" dir="2700000" algn="tl">
                    <a:srgbClr val="C0C0C0"/>
                  </a:outerShdw>
                </a:effectLst>
                <a:latin typeface="Garamond" pitchFamily="18" charset="0"/>
              </a:rPr>
              <a:t>with</a:t>
            </a:r>
          </a:p>
          <a:p>
            <a:pPr algn="ctr" eaLnBrk="0" hangingPunct="0"/>
            <a:r>
              <a:rPr lang="en-US" sz="2400" b="1">
                <a:effectLst>
                  <a:outerShdw blurRad="38100" dist="38100" dir="2700000" algn="tl">
                    <a:srgbClr val="C0C0C0"/>
                  </a:outerShdw>
                </a:effectLst>
                <a:latin typeface="Garamond" pitchFamily="18" charset="0"/>
              </a:rPr>
              <a:t>biologists</a:t>
            </a:r>
          </a:p>
        </p:txBody>
      </p:sp>
      <p:sp>
        <p:nvSpPr>
          <p:cNvPr id="612360" name="Text Box 8"/>
          <p:cNvSpPr txBox="1">
            <a:spLocks noChangeArrowheads="1"/>
          </p:cNvSpPr>
          <p:nvPr/>
        </p:nvSpPr>
        <p:spPr bwMode="auto">
          <a:xfrm>
            <a:off x="5146675" y="2670175"/>
            <a:ext cx="917575" cy="519113"/>
          </a:xfrm>
          <a:prstGeom prst="rect">
            <a:avLst/>
          </a:prstGeom>
          <a:noFill/>
          <a:ln w="9525">
            <a:noFill/>
            <a:miter lim="800000"/>
            <a:headEnd/>
            <a:tailEnd/>
          </a:ln>
          <a:effectLst/>
        </p:spPr>
        <p:txBody>
          <a:bodyPr wrap="none">
            <a:spAutoFit/>
          </a:bodyPr>
          <a:lstStyle/>
          <a:p>
            <a:pPr eaLnBrk="0" hangingPunct="0"/>
            <a:r>
              <a:rPr lang="en-US" sz="2800" b="1">
                <a:solidFill>
                  <a:srgbClr val="CCFF66"/>
                </a:solidFill>
                <a:effectLst>
                  <a:outerShdw blurRad="38100" dist="38100" dir="2700000" algn="tl">
                    <a:srgbClr val="C0C0C0"/>
                  </a:outerShdw>
                </a:effectLst>
                <a:latin typeface="Garamond" pitchFamily="18" charset="0"/>
              </a:rPr>
              <a:t>BTR</a:t>
            </a:r>
          </a:p>
        </p:txBody>
      </p:sp>
      <p:sp>
        <p:nvSpPr>
          <p:cNvPr id="612361" name="AutoShape 9"/>
          <p:cNvSpPr>
            <a:spLocks noChangeArrowheads="1"/>
          </p:cNvSpPr>
          <p:nvPr/>
        </p:nvSpPr>
        <p:spPr bwMode="auto">
          <a:xfrm>
            <a:off x="3490913" y="2786063"/>
            <a:ext cx="1625600" cy="452437"/>
          </a:xfrm>
          <a:prstGeom prst="flowChartAlternateProcess">
            <a:avLst/>
          </a:prstGeom>
          <a:noFill/>
          <a:ln w="25400">
            <a:solidFill>
              <a:schemeClr val="fo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612362" name="AutoShape 10"/>
          <p:cNvSpPr>
            <a:spLocks noChangeArrowheads="1"/>
          </p:cNvSpPr>
          <p:nvPr/>
        </p:nvSpPr>
        <p:spPr bwMode="auto">
          <a:xfrm>
            <a:off x="2466975" y="1762125"/>
            <a:ext cx="4051300" cy="614363"/>
          </a:xfrm>
          <a:prstGeom prst="flowChartAlternateProcess">
            <a:avLst/>
          </a:prstGeom>
          <a:noFill/>
          <a:ln w="25400">
            <a:solidFill>
              <a:schemeClr val="fo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612363" name="AutoShape 11"/>
          <p:cNvSpPr>
            <a:spLocks noChangeArrowheads="1"/>
          </p:cNvSpPr>
          <p:nvPr/>
        </p:nvSpPr>
        <p:spPr bwMode="auto">
          <a:xfrm>
            <a:off x="2490788" y="3746500"/>
            <a:ext cx="3762375" cy="893763"/>
          </a:xfrm>
          <a:prstGeom prst="flowChartAlternateProcess">
            <a:avLst/>
          </a:prstGeom>
          <a:noFill/>
          <a:ln w="25400">
            <a:solidFill>
              <a:schemeClr val="fo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612364" name="AutoShape 12"/>
          <p:cNvSpPr>
            <a:spLocks noChangeArrowheads="1"/>
          </p:cNvSpPr>
          <p:nvPr/>
        </p:nvSpPr>
        <p:spPr bwMode="auto">
          <a:xfrm>
            <a:off x="3482975" y="5075238"/>
            <a:ext cx="1625600" cy="452437"/>
          </a:xfrm>
          <a:prstGeom prst="flowChartAlternateProcess">
            <a:avLst/>
          </a:prstGeom>
          <a:noFill/>
          <a:ln w="25400">
            <a:solidFill>
              <a:schemeClr val="fo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612365" name="AutoShape 13"/>
          <p:cNvSpPr>
            <a:spLocks noChangeArrowheads="1"/>
          </p:cNvSpPr>
          <p:nvPr/>
        </p:nvSpPr>
        <p:spPr bwMode="auto">
          <a:xfrm>
            <a:off x="4175125" y="2379663"/>
            <a:ext cx="315913" cy="255587"/>
          </a:xfrm>
          <a:prstGeom prst="downArrow">
            <a:avLst>
              <a:gd name="adj1" fmla="val 50000"/>
              <a:gd name="adj2" fmla="val 25000"/>
            </a:avLst>
          </a:prstGeom>
          <a:noFill/>
          <a:ln w="28575">
            <a:solidFill>
              <a:schemeClr val="accent2"/>
            </a:solidFill>
            <a:miter lim="800000"/>
            <a:headEnd/>
            <a:tailEnd/>
          </a:ln>
          <a:effectLst/>
        </p:spPr>
        <p:txBody>
          <a:bodyPr vert="eaVert" wrap="none" anchor="ctr"/>
          <a:lstStyle/>
          <a:p>
            <a:endParaRPr lang="en-US"/>
          </a:p>
        </p:txBody>
      </p:sp>
      <p:sp>
        <p:nvSpPr>
          <p:cNvPr id="612366" name="AutoShape 14"/>
          <p:cNvSpPr>
            <a:spLocks noChangeArrowheads="1"/>
          </p:cNvSpPr>
          <p:nvPr/>
        </p:nvSpPr>
        <p:spPr bwMode="auto">
          <a:xfrm>
            <a:off x="4154488" y="4657725"/>
            <a:ext cx="315912" cy="271463"/>
          </a:xfrm>
          <a:prstGeom prst="downArrow">
            <a:avLst>
              <a:gd name="adj1" fmla="val 50000"/>
              <a:gd name="adj2" fmla="val 25000"/>
            </a:avLst>
          </a:prstGeom>
          <a:noFill/>
          <a:ln w="28575">
            <a:solidFill>
              <a:schemeClr val="accent2"/>
            </a:solidFill>
            <a:miter lim="800000"/>
            <a:headEnd/>
            <a:tailEnd/>
          </a:ln>
          <a:effectLst/>
        </p:spPr>
        <p:txBody>
          <a:bodyPr vert="eaVert" wrap="none" anchor="ctr"/>
          <a:lstStyle/>
          <a:p>
            <a:endParaRPr lang="en-US"/>
          </a:p>
        </p:txBody>
      </p:sp>
      <p:sp>
        <p:nvSpPr>
          <p:cNvPr id="612367" name="AutoShape 15"/>
          <p:cNvSpPr>
            <a:spLocks noChangeArrowheads="1"/>
          </p:cNvSpPr>
          <p:nvPr/>
        </p:nvSpPr>
        <p:spPr bwMode="auto">
          <a:xfrm>
            <a:off x="4170363" y="3225800"/>
            <a:ext cx="315912" cy="352425"/>
          </a:xfrm>
          <a:prstGeom prst="downArrow">
            <a:avLst>
              <a:gd name="adj1" fmla="val 50000"/>
              <a:gd name="adj2" fmla="val 27889"/>
            </a:avLst>
          </a:prstGeom>
          <a:noFill/>
          <a:ln w="28575">
            <a:solidFill>
              <a:schemeClr val="accent2"/>
            </a:solidFill>
            <a:miter lim="800000"/>
            <a:headEnd/>
            <a:tailEnd/>
          </a:ln>
          <a:effectLst/>
        </p:spPr>
        <p:txBody>
          <a:bodyPr vert="eaVert" wrap="none" anchor="ctr"/>
          <a:lstStyle/>
          <a:p>
            <a:endParaRPr lang="en-US"/>
          </a:p>
        </p:txBody>
      </p:sp>
      <p:sp>
        <p:nvSpPr>
          <p:cNvPr id="612368" name="AutoShape 16"/>
          <p:cNvSpPr>
            <a:spLocks noChangeArrowheads="1"/>
          </p:cNvSpPr>
          <p:nvPr/>
        </p:nvSpPr>
        <p:spPr bwMode="auto">
          <a:xfrm>
            <a:off x="360363" y="2952750"/>
            <a:ext cx="1797050" cy="1577975"/>
          </a:xfrm>
          <a:prstGeom prst="flowChartAlternateProcess">
            <a:avLst/>
          </a:prstGeom>
          <a:noFill/>
          <a:ln w="25400">
            <a:solidFill>
              <a:schemeClr val="folHlink"/>
            </a:solidFill>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612369" name="AutoShape 17"/>
          <p:cNvSpPr>
            <a:spLocks noChangeArrowheads="1"/>
          </p:cNvSpPr>
          <p:nvPr/>
        </p:nvSpPr>
        <p:spPr bwMode="auto">
          <a:xfrm flipH="1">
            <a:off x="195263" y="4560888"/>
            <a:ext cx="3097212" cy="823912"/>
          </a:xfrm>
          <a:custGeom>
            <a:avLst/>
            <a:gdLst>
              <a:gd name="G0" fmla="+- 9133 0 0"/>
              <a:gd name="G1" fmla="+- 18514 0 0"/>
              <a:gd name="G2" fmla="+- 7200 0 0"/>
              <a:gd name="G3" fmla="*/ 9133 1 2"/>
              <a:gd name="G4" fmla="+- G3 10800 0"/>
              <a:gd name="G5" fmla="+- 21600 9133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367 w 21600"/>
              <a:gd name="T1" fmla="*/ 0 h 21600"/>
              <a:gd name="T2" fmla="*/ 9133 w 21600"/>
              <a:gd name="T3" fmla="*/ 7200 h 21600"/>
              <a:gd name="T4" fmla="*/ 0 w 21600"/>
              <a:gd name="T5" fmla="*/ 1792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67" y="0"/>
                </a:moveTo>
                <a:lnTo>
                  <a:pt x="9133" y="7200"/>
                </a:lnTo>
                <a:lnTo>
                  <a:pt x="12219" y="7200"/>
                </a:lnTo>
                <a:lnTo>
                  <a:pt x="12219" y="14256"/>
                </a:lnTo>
                <a:lnTo>
                  <a:pt x="0" y="14256"/>
                </a:lnTo>
                <a:lnTo>
                  <a:pt x="0" y="21600"/>
                </a:lnTo>
                <a:lnTo>
                  <a:pt x="18514" y="21600"/>
                </a:lnTo>
                <a:lnTo>
                  <a:pt x="18514" y="7200"/>
                </a:lnTo>
                <a:lnTo>
                  <a:pt x="21600" y="7200"/>
                </a:lnTo>
                <a:close/>
              </a:path>
            </a:pathLst>
          </a:custGeom>
          <a:noFill/>
          <a:ln w="28575">
            <a:solidFill>
              <a:schemeClr val="accent2"/>
            </a:solidFill>
            <a:miter lim="800000"/>
            <a:headEnd/>
            <a:tailEnd/>
          </a:ln>
          <a:effectLst/>
        </p:spPr>
        <p:txBody>
          <a:bodyPr wrap="none" anchor="ctr"/>
          <a:lstStyle/>
          <a:p>
            <a:endParaRPr lang="en-US"/>
          </a:p>
        </p:txBody>
      </p:sp>
      <p:sp>
        <p:nvSpPr>
          <p:cNvPr id="612370" name="AutoShape 18"/>
          <p:cNvSpPr>
            <a:spLocks noChangeArrowheads="1"/>
          </p:cNvSpPr>
          <p:nvPr/>
        </p:nvSpPr>
        <p:spPr bwMode="auto">
          <a:xfrm>
            <a:off x="825500" y="1744663"/>
            <a:ext cx="1489075" cy="1041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28575">
            <a:solidFill>
              <a:schemeClr val="accent2"/>
            </a:solidFill>
            <a:miter lim="800000"/>
            <a:headEnd/>
            <a:tailEnd/>
          </a:ln>
          <a:effectLst/>
        </p:spPr>
        <p:txBody>
          <a:bodyPr wrap="none" anchor="ctr"/>
          <a:lstStyle/>
          <a:p>
            <a:endParaRPr lang="en-US"/>
          </a:p>
        </p:txBody>
      </p:sp>
      <p:sp>
        <p:nvSpPr>
          <p:cNvPr id="612374" name="Text Box 22"/>
          <p:cNvSpPr txBox="1">
            <a:spLocks noChangeArrowheads="1"/>
          </p:cNvSpPr>
          <p:nvPr/>
        </p:nvSpPr>
        <p:spPr bwMode="auto">
          <a:xfrm>
            <a:off x="6367463" y="3830638"/>
            <a:ext cx="915987" cy="519112"/>
          </a:xfrm>
          <a:prstGeom prst="rect">
            <a:avLst/>
          </a:prstGeom>
          <a:noFill/>
          <a:ln w="9525">
            <a:noFill/>
            <a:miter lim="800000"/>
            <a:headEnd/>
            <a:tailEnd/>
          </a:ln>
          <a:effectLst/>
        </p:spPr>
        <p:txBody>
          <a:bodyPr wrap="none">
            <a:spAutoFit/>
          </a:bodyPr>
          <a:lstStyle/>
          <a:p>
            <a:r>
              <a:rPr lang="en-US" sz="2800" b="1">
                <a:solidFill>
                  <a:srgbClr val="CCFF66"/>
                </a:solidFill>
                <a:effectLst>
                  <a:outerShdw blurRad="38100" dist="38100" dir="2700000" algn="tl">
                    <a:srgbClr val="C0C0C0"/>
                  </a:outerShdw>
                </a:effectLst>
              </a:rPr>
              <a:t>PVC</a:t>
            </a:r>
          </a:p>
        </p:txBody>
      </p:sp>
      <p:sp>
        <p:nvSpPr>
          <p:cNvPr id="612376" name="Text Box 24"/>
          <p:cNvSpPr txBox="1">
            <a:spLocks noChangeArrowheads="1"/>
          </p:cNvSpPr>
          <p:nvPr/>
        </p:nvSpPr>
        <p:spPr bwMode="auto">
          <a:xfrm>
            <a:off x="5180013" y="4964113"/>
            <a:ext cx="917575" cy="519112"/>
          </a:xfrm>
          <a:prstGeom prst="rect">
            <a:avLst/>
          </a:prstGeom>
          <a:noFill/>
          <a:ln w="9525">
            <a:noFill/>
            <a:miter lim="800000"/>
            <a:headEnd/>
            <a:tailEnd/>
          </a:ln>
          <a:effectLst/>
        </p:spPr>
        <p:txBody>
          <a:bodyPr wrap="none">
            <a:spAutoFit/>
          </a:bodyPr>
          <a:lstStyle/>
          <a:p>
            <a:pPr eaLnBrk="0" hangingPunct="0"/>
            <a:r>
              <a:rPr lang="en-US" sz="2800" b="1">
                <a:solidFill>
                  <a:srgbClr val="CCFF66"/>
                </a:solidFill>
                <a:effectLst>
                  <a:outerShdw blurRad="38100" dist="38100" dir="2700000" algn="tl">
                    <a:srgbClr val="C0C0C0"/>
                  </a:outerShdw>
                </a:effectLst>
                <a:latin typeface="Garamond" pitchFamily="18" charset="0"/>
              </a:rPr>
              <a:t>BTR</a:t>
            </a:r>
          </a:p>
        </p:txBody>
      </p:sp>
      <p:sp>
        <p:nvSpPr>
          <p:cNvPr id="23" name="TextBox 22"/>
          <p:cNvSpPr txBox="1"/>
          <p:nvPr/>
        </p:nvSpPr>
        <p:spPr>
          <a:xfrm>
            <a:off x="991721" y="5816921"/>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ISBRA 2012</a:t>
            </a:r>
            <a:endParaRPr lang="en-US"/>
          </a:p>
        </p:txBody>
      </p:sp>
      <p:sp>
        <p:nvSpPr>
          <p:cNvPr id="664579" name="Rectangle 3"/>
          <p:cNvSpPr>
            <a:spLocks noGrp="1" noChangeArrowheads="1"/>
          </p:cNvSpPr>
          <p:nvPr>
            <p:ph type="body" idx="1"/>
          </p:nvPr>
        </p:nvSpPr>
        <p:spPr>
          <a:xfrm>
            <a:off x="236538" y="211138"/>
            <a:ext cx="8670925" cy="6016625"/>
          </a:xfrm>
        </p:spPr>
        <p:txBody>
          <a:bodyPr/>
          <a:lstStyle/>
          <a:p>
            <a:pPr marL="457200" indent="-457200">
              <a:buFontTx/>
              <a:buNone/>
            </a:pPr>
            <a:r>
              <a:rPr lang="en-US" dirty="0" err="1">
                <a:solidFill>
                  <a:srgbClr val="008000"/>
                </a:solidFill>
              </a:rPr>
              <a:t>excitory</a:t>
            </a:r>
            <a:r>
              <a:rPr lang="en-US" dirty="0">
                <a:solidFill>
                  <a:srgbClr val="008000"/>
                </a:solidFill>
              </a:rPr>
              <a:t> (inhibitory) connection encoded by edge label 0 (1)</a:t>
            </a:r>
          </a:p>
          <a:p>
            <a:pPr marL="457200" indent="-457200">
              <a:buFontTx/>
              <a:buNone/>
            </a:pPr>
            <a:endParaRPr lang="en-US" sz="1600" dirty="0">
              <a:solidFill>
                <a:srgbClr val="008000"/>
              </a:solidFill>
            </a:endParaRPr>
          </a:p>
          <a:p>
            <a:pPr marL="457200" indent="-457200">
              <a:buFontTx/>
              <a:buAutoNum type="arabicPeriod"/>
            </a:pPr>
            <a:r>
              <a:rPr lang="en-US" sz="1600" dirty="0">
                <a:solidFill>
                  <a:srgbClr val="008000"/>
                </a:solidFill>
              </a:rPr>
              <a:t>[</a:t>
            </a:r>
            <a:r>
              <a:rPr lang="en-US" sz="1600" b="1" dirty="0">
                <a:solidFill>
                  <a:srgbClr val="008000"/>
                </a:solidFill>
              </a:rPr>
              <a:t>encode single causal relationships</a:t>
            </a:r>
            <a:r>
              <a:rPr lang="en-US" sz="1600" dirty="0">
                <a:solidFill>
                  <a:srgbClr val="008000"/>
                </a:solidFill>
              </a:rPr>
              <a:t>] </a:t>
            </a:r>
          </a:p>
          <a:p>
            <a:pPr marL="914400" lvl="1" indent="-457200">
              <a:buFontTx/>
              <a:buNone/>
            </a:pPr>
            <a:r>
              <a:rPr lang="en-US" sz="1600" dirty="0">
                <a:solidFill>
                  <a:srgbClr val="008000"/>
                </a:solidFill>
              </a:rPr>
              <a:t>1.1 Build networks for connections like A</a:t>
            </a:r>
            <a:r>
              <a:rPr lang="en-US" sz="1600" dirty="0">
                <a:solidFill>
                  <a:srgbClr val="008000"/>
                </a:solidFill>
                <a:cs typeface="Times New Roman" pitchFamily="18" charset="0"/>
              </a:rPr>
              <a:t>→B and A┤B noting each critical edge.</a:t>
            </a:r>
          </a:p>
          <a:p>
            <a:pPr marL="914400" lvl="1" indent="-457200">
              <a:buFontTx/>
              <a:buNone/>
            </a:pPr>
            <a:r>
              <a:rPr lang="en-US" sz="1600" dirty="0">
                <a:solidFill>
                  <a:srgbClr val="008000"/>
                </a:solidFill>
                <a:cs typeface="Times New Roman" pitchFamily="18" charset="0"/>
              </a:rPr>
              <a:t>1.2 Apply BTR</a:t>
            </a:r>
          </a:p>
          <a:p>
            <a:pPr marL="457200" indent="-457200">
              <a:buFontTx/>
              <a:buAutoNum type="arabicPeriod"/>
            </a:pPr>
            <a:r>
              <a:rPr lang="en-US" sz="1600" dirty="0">
                <a:solidFill>
                  <a:srgbClr val="008000"/>
                </a:solidFill>
                <a:cs typeface="Times New Roman" pitchFamily="18" charset="0"/>
              </a:rPr>
              <a:t>[</a:t>
            </a:r>
            <a:r>
              <a:rPr lang="en-US" sz="1600" b="1" dirty="0">
                <a:solidFill>
                  <a:srgbClr val="008000"/>
                </a:solidFill>
                <a:cs typeface="Times New Roman" pitchFamily="18" charset="0"/>
              </a:rPr>
              <a:t>encode double causal </a:t>
            </a:r>
            <a:r>
              <a:rPr lang="en-US" sz="1600" b="1" dirty="0" err="1">
                <a:solidFill>
                  <a:srgbClr val="008000"/>
                </a:solidFill>
                <a:cs typeface="Times New Roman" pitchFamily="18" charset="0"/>
              </a:rPr>
              <a:t>reltionships</a:t>
            </a:r>
            <a:r>
              <a:rPr lang="en-US" sz="1600" dirty="0">
                <a:solidFill>
                  <a:srgbClr val="008000"/>
                </a:solidFill>
                <a:cs typeface="Times New Roman" pitchFamily="18" charset="0"/>
              </a:rPr>
              <a:t>] </a:t>
            </a:r>
          </a:p>
          <a:p>
            <a:pPr marL="914400" lvl="1" indent="-457200">
              <a:buFontTx/>
              <a:buNone/>
            </a:pPr>
            <a:r>
              <a:rPr lang="en-US" sz="1600" dirty="0">
                <a:solidFill>
                  <a:srgbClr val="008000"/>
                </a:solidFill>
                <a:cs typeface="Times New Roman" pitchFamily="18" charset="0"/>
              </a:rPr>
              <a:t>2.1 For each double causal relationship of the form A → (B → C) with </a:t>
            </a:r>
            <a:r>
              <a:rPr lang="en-US" sz="1600" dirty="0" err="1">
                <a:solidFill>
                  <a:srgbClr val="008000"/>
                </a:solidFill>
                <a:cs typeface="Times New Roman" pitchFamily="18" charset="0"/>
              </a:rPr>
              <a:t>x,y</a:t>
            </a:r>
            <a:r>
              <a:rPr lang="en-US" sz="1600" dirty="0">
                <a:solidFill>
                  <a:srgbClr val="008000"/>
                </a:solidFill>
                <a:cs typeface="Times New Roman" pitchFamily="18" charset="0"/>
                <a:sym typeface="Symbol" pitchFamily="18" charset="2"/>
              </a:rPr>
              <a:t>{0,1}, add new nodes and/or edges as follows:</a:t>
            </a:r>
          </a:p>
          <a:p>
            <a:pPr marL="1371600" lvl="2" indent="-457200"/>
            <a:r>
              <a:rPr lang="en-US" sz="1600" dirty="0">
                <a:solidFill>
                  <a:srgbClr val="008000"/>
                </a:solidFill>
                <a:cs typeface="Times New Roman" pitchFamily="18" charset="0"/>
                <a:sym typeface="Symbol" pitchFamily="18" charset="2"/>
              </a:rPr>
              <a:t>if   B → C  </a:t>
            </a:r>
            <a:r>
              <a:rPr lang="en-US" sz="1600" dirty="0" err="1">
                <a:solidFill>
                  <a:srgbClr val="008000"/>
                </a:solidFill>
                <a:cs typeface="Times New Roman" pitchFamily="18" charset="0"/>
                <a:sym typeface="Symbol" pitchFamily="18" charset="2"/>
              </a:rPr>
              <a:t>E</a:t>
            </a:r>
            <a:r>
              <a:rPr lang="en-US" sz="1600" baseline="-25000" dirty="0" err="1">
                <a:solidFill>
                  <a:srgbClr val="008000"/>
                </a:solidFill>
                <a:cs typeface="Times New Roman" pitchFamily="18" charset="0"/>
                <a:sym typeface="Symbol" pitchFamily="18" charset="2"/>
              </a:rPr>
              <a:t>critical</a:t>
            </a:r>
            <a:r>
              <a:rPr lang="en-US" sz="1600" baseline="-25000" dirty="0">
                <a:solidFill>
                  <a:srgbClr val="008000"/>
                </a:solidFill>
                <a:cs typeface="Times New Roman" pitchFamily="18" charset="0"/>
                <a:sym typeface="Symbol" pitchFamily="18" charset="2"/>
              </a:rPr>
              <a:t> </a:t>
            </a:r>
            <a:r>
              <a:rPr lang="en-US" sz="1600" dirty="0">
                <a:solidFill>
                  <a:srgbClr val="008000"/>
                </a:solidFill>
                <a:cs typeface="Times New Roman" pitchFamily="18" charset="0"/>
                <a:sym typeface="Symbol" pitchFamily="18" charset="2"/>
              </a:rPr>
              <a:t>then add </a:t>
            </a:r>
            <a:r>
              <a:rPr lang="en-US" sz="1600" dirty="0">
                <a:solidFill>
                  <a:srgbClr val="008000"/>
                </a:solidFill>
                <a:cs typeface="Times New Roman" pitchFamily="18" charset="0"/>
              </a:rPr>
              <a:t>A → (B → C) </a:t>
            </a:r>
          </a:p>
          <a:p>
            <a:pPr marL="1371600" lvl="2" indent="-457200"/>
            <a:r>
              <a:rPr lang="en-US" sz="1600" dirty="0">
                <a:solidFill>
                  <a:srgbClr val="008000"/>
                </a:solidFill>
                <a:cs typeface="Times New Roman" pitchFamily="18" charset="0"/>
              </a:rPr>
              <a:t>if  no </a:t>
            </a:r>
            <a:r>
              <a:rPr lang="en-US" sz="1600" dirty="0" err="1">
                <a:solidFill>
                  <a:srgbClr val="008000"/>
                </a:solidFill>
                <a:cs typeface="Times New Roman" pitchFamily="18" charset="0"/>
              </a:rPr>
              <a:t>subgraph</a:t>
            </a:r>
            <a:r>
              <a:rPr lang="en-US" sz="1600" dirty="0">
                <a:solidFill>
                  <a:srgbClr val="008000"/>
                </a:solidFill>
                <a:cs typeface="Times New Roman" pitchFamily="18" charset="0"/>
              </a:rPr>
              <a:t> of the form (for some node D with b = </a:t>
            </a:r>
            <a:r>
              <a:rPr lang="en-US" sz="1600" dirty="0" err="1">
                <a:solidFill>
                  <a:srgbClr val="008000"/>
                </a:solidFill>
                <a:cs typeface="Times New Roman" pitchFamily="18" charset="0"/>
              </a:rPr>
              <a:t>a+b</a:t>
            </a:r>
            <a:r>
              <a:rPr lang="en-US" sz="1600" dirty="0">
                <a:solidFill>
                  <a:srgbClr val="008000"/>
                </a:solidFill>
                <a:cs typeface="Times New Roman" pitchFamily="18" charset="0"/>
              </a:rPr>
              <a:t> = y (mod 2) )</a:t>
            </a:r>
          </a:p>
          <a:p>
            <a:pPr marL="1371600" lvl="2" indent="-457200">
              <a:buFontTx/>
              <a:buNone/>
            </a:pPr>
            <a:endParaRPr lang="en-US" sz="1600" dirty="0">
              <a:solidFill>
                <a:srgbClr val="008000"/>
              </a:solidFill>
              <a:cs typeface="Times New Roman" pitchFamily="18" charset="0"/>
              <a:sym typeface="Symbol" pitchFamily="18" charset="2"/>
            </a:endParaRPr>
          </a:p>
          <a:p>
            <a:pPr marL="1371600" lvl="2" indent="-457200">
              <a:buFontTx/>
              <a:buNone/>
            </a:pPr>
            <a:endParaRPr lang="en-US" sz="1600" dirty="0">
              <a:solidFill>
                <a:srgbClr val="008000"/>
              </a:solidFill>
              <a:cs typeface="Times New Roman" pitchFamily="18" charset="0"/>
              <a:sym typeface="Symbol" pitchFamily="18" charset="2"/>
            </a:endParaRPr>
          </a:p>
          <a:p>
            <a:pPr marL="1371600" lvl="2" indent="-457200">
              <a:buFontTx/>
              <a:buNone/>
            </a:pPr>
            <a:r>
              <a:rPr lang="en-US" sz="1600" dirty="0">
                <a:solidFill>
                  <a:srgbClr val="008000"/>
                </a:solidFill>
                <a:cs typeface="Times New Roman" pitchFamily="18" charset="0"/>
                <a:sym typeface="Symbol" pitchFamily="18" charset="2"/>
              </a:rPr>
              <a:t>         </a:t>
            </a:r>
          </a:p>
          <a:p>
            <a:pPr marL="1371600" lvl="2" indent="-457200">
              <a:buFontTx/>
              <a:buNone/>
            </a:pPr>
            <a:r>
              <a:rPr lang="en-US" sz="1600" dirty="0">
                <a:solidFill>
                  <a:srgbClr val="008000"/>
                </a:solidFill>
                <a:cs typeface="Times New Roman" pitchFamily="18" charset="0"/>
                <a:sym typeface="Symbol" pitchFamily="18" charset="2"/>
              </a:rPr>
              <a:t>         then add the </a:t>
            </a:r>
            <a:r>
              <a:rPr lang="en-US" sz="1600" dirty="0" err="1">
                <a:solidFill>
                  <a:srgbClr val="008000"/>
                </a:solidFill>
                <a:cs typeface="Times New Roman" pitchFamily="18" charset="0"/>
                <a:sym typeface="Symbol" pitchFamily="18" charset="2"/>
              </a:rPr>
              <a:t>subgraph</a:t>
            </a:r>
            <a:r>
              <a:rPr lang="en-US" sz="1600" dirty="0">
                <a:solidFill>
                  <a:srgbClr val="008000"/>
                </a:solidFill>
                <a:cs typeface="Times New Roman" pitchFamily="18" charset="0"/>
                <a:sym typeface="Symbol" pitchFamily="18" charset="2"/>
              </a:rPr>
              <a:t> (where P is a new pseudo-node and b = </a:t>
            </a:r>
            <a:r>
              <a:rPr lang="en-US" sz="1600" dirty="0" err="1">
                <a:solidFill>
                  <a:srgbClr val="008000"/>
                </a:solidFill>
                <a:cs typeface="Times New Roman" pitchFamily="18" charset="0"/>
                <a:sym typeface="Symbol" pitchFamily="18" charset="2"/>
              </a:rPr>
              <a:t>a+b</a:t>
            </a:r>
            <a:r>
              <a:rPr lang="en-US" sz="1600" dirty="0">
                <a:solidFill>
                  <a:srgbClr val="008000"/>
                </a:solidFill>
                <a:cs typeface="Times New Roman" pitchFamily="18" charset="0"/>
                <a:sym typeface="Symbol" pitchFamily="18" charset="2"/>
              </a:rPr>
              <a:t> = y (mod 2) ) </a:t>
            </a:r>
          </a:p>
          <a:p>
            <a:pPr marL="1371600" lvl="2" indent="-457200">
              <a:buFontTx/>
              <a:buNone/>
            </a:pPr>
            <a:endParaRPr lang="en-US" sz="1600" dirty="0">
              <a:solidFill>
                <a:srgbClr val="008000"/>
              </a:solidFill>
              <a:cs typeface="Times New Roman" pitchFamily="18" charset="0"/>
              <a:sym typeface="Symbol" pitchFamily="18" charset="2"/>
            </a:endParaRPr>
          </a:p>
          <a:p>
            <a:pPr marL="1371600" lvl="2" indent="-457200">
              <a:buFontTx/>
              <a:buNone/>
            </a:pPr>
            <a:endParaRPr lang="en-US" sz="1600" dirty="0">
              <a:solidFill>
                <a:srgbClr val="008000"/>
              </a:solidFill>
              <a:cs typeface="Times New Roman" pitchFamily="18" charset="0"/>
              <a:sym typeface="Symbol" pitchFamily="18" charset="2"/>
            </a:endParaRPr>
          </a:p>
          <a:p>
            <a:pPr marL="914400" lvl="1" indent="-457200">
              <a:buFontTx/>
              <a:buNone/>
            </a:pPr>
            <a:endParaRPr lang="en-US" sz="1600" dirty="0">
              <a:solidFill>
                <a:srgbClr val="008000"/>
              </a:solidFill>
              <a:cs typeface="Times New Roman" pitchFamily="18" charset="0"/>
              <a:sym typeface="Symbol" pitchFamily="18" charset="2"/>
            </a:endParaRPr>
          </a:p>
          <a:p>
            <a:pPr marL="914400" lvl="1" indent="-457200">
              <a:buFontTx/>
              <a:buNone/>
            </a:pPr>
            <a:r>
              <a:rPr lang="en-US" sz="1600" dirty="0">
                <a:solidFill>
                  <a:srgbClr val="008000"/>
                </a:solidFill>
                <a:cs typeface="Times New Roman" pitchFamily="18" charset="0"/>
                <a:sym typeface="Symbol" pitchFamily="18" charset="2"/>
              </a:rPr>
              <a:t>2.2 Apply PVC</a:t>
            </a:r>
          </a:p>
          <a:p>
            <a:pPr marL="457200" indent="-457200">
              <a:buClr>
                <a:schemeClr val="tx1"/>
              </a:buClr>
              <a:buFontTx/>
              <a:buAutoNum type="arabicPeriod" startAt="3"/>
            </a:pPr>
            <a:r>
              <a:rPr lang="en-US" sz="1600" dirty="0">
                <a:solidFill>
                  <a:srgbClr val="008000"/>
                </a:solidFill>
                <a:cs typeface="Times New Roman" pitchFamily="18" charset="0"/>
                <a:sym typeface="Symbol" pitchFamily="18" charset="2"/>
              </a:rPr>
              <a:t>[</a:t>
            </a:r>
            <a:r>
              <a:rPr lang="en-US" sz="1600" b="1" dirty="0">
                <a:solidFill>
                  <a:srgbClr val="008000"/>
                </a:solidFill>
                <a:cs typeface="Times New Roman" pitchFamily="18" charset="0"/>
                <a:sym typeface="Symbol" pitchFamily="18" charset="2"/>
              </a:rPr>
              <a:t>final reduction</a:t>
            </a:r>
            <a:r>
              <a:rPr lang="en-US" sz="1600" dirty="0">
                <a:solidFill>
                  <a:srgbClr val="008000"/>
                </a:solidFill>
                <a:cs typeface="Times New Roman" pitchFamily="18" charset="0"/>
                <a:sym typeface="Symbol" pitchFamily="18" charset="2"/>
              </a:rPr>
              <a:t>] Apply BTR</a:t>
            </a:r>
            <a:endParaRPr lang="en-US" dirty="0">
              <a:solidFill>
                <a:srgbClr val="008000"/>
              </a:solidFill>
            </a:endParaRPr>
          </a:p>
        </p:txBody>
      </p:sp>
      <p:sp>
        <p:nvSpPr>
          <p:cNvPr id="664581" name="Text Box 5"/>
          <p:cNvSpPr txBox="1">
            <a:spLocks noChangeArrowheads="1"/>
          </p:cNvSpPr>
          <p:nvPr/>
        </p:nvSpPr>
        <p:spPr bwMode="auto">
          <a:xfrm>
            <a:off x="5140325" y="1985963"/>
            <a:ext cx="298450" cy="366712"/>
          </a:xfrm>
          <a:prstGeom prst="rect">
            <a:avLst/>
          </a:prstGeom>
          <a:noFill/>
          <a:ln w="9525">
            <a:noFill/>
            <a:miter lim="800000"/>
            <a:headEnd/>
            <a:tailEnd/>
          </a:ln>
          <a:effectLst/>
        </p:spPr>
        <p:txBody>
          <a:bodyPr wrap="none">
            <a:spAutoFit/>
          </a:bodyPr>
          <a:lstStyle/>
          <a:p>
            <a:r>
              <a:rPr lang="en-US"/>
              <a:t>x</a:t>
            </a:r>
          </a:p>
        </p:txBody>
      </p:sp>
      <p:sp>
        <p:nvSpPr>
          <p:cNvPr id="664582" name="Text Box 6"/>
          <p:cNvSpPr txBox="1">
            <a:spLocks noChangeArrowheads="1"/>
          </p:cNvSpPr>
          <p:nvPr/>
        </p:nvSpPr>
        <p:spPr bwMode="auto">
          <a:xfrm>
            <a:off x="5622925" y="1974850"/>
            <a:ext cx="298450" cy="366713"/>
          </a:xfrm>
          <a:prstGeom prst="rect">
            <a:avLst/>
          </a:prstGeom>
          <a:noFill/>
          <a:ln w="9525">
            <a:noFill/>
            <a:miter lim="800000"/>
            <a:headEnd/>
            <a:tailEnd/>
          </a:ln>
          <a:effectLst/>
        </p:spPr>
        <p:txBody>
          <a:bodyPr wrap="none">
            <a:spAutoFit/>
          </a:bodyPr>
          <a:lstStyle/>
          <a:p>
            <a:r>
              <a:rPr lang="en-US"/>
              <a:t>y</a:t>
            </a:r>
          </a:p>
        </p:txBody>
      </p:sp>
      <p:sp>
        <p:nvSpPr>
          <p:cNvPr id="664583" name="Text Box 7"/>
          <p:cNvSpPr txBox="1">
            <a:spLocks noChangeArrowheads="1"/>
          </p:cNvSpPr>
          <p:nvPr/>
        </p:nvSpPr>
        <p:spPr bwMode="auto">
          <a:xfrm>
            <a:off x="4216400" y="2509838"/>
            <a:ext cx="298450" cy="366712"/>
          </a:xfrm>
          <a:prstGeom prst="rect">
            <a:avLst/>
          </a:prstGeom>
          <a:noFill/>
          <a:ln w="9525">
            <a:noFill/>
            <a:miter lim="800000"/>
            <a:headEnd/>
            <a:tailEnd/>
          </a:ln>
          <a:effectLst/>
        </p:spPr>
        <p:txBody>
          <a:bodyPr wrap="none">
            <a:spAutoFit/>
          </a:bodyPr>
          <a:lstStyle/>
          <a:p>
            <a:r>
              <a:rPr lang="en-US"/>
              <a:t>x</a:t>
            </a:r>
          </a:p>
        </p:txBody>
      </p:sp>
      <p:sp>
        <p:nvSpPr>
          <p:cNvPr id="664584" name="Text Box 8"/>
          <p:cNvSpPr txBox="1">
            <a:spLocks noChangeArrowheads="1"/>
          </p:cNvSpPr>
          <p:nvPr/>
        </p:nvSpPr>
        <p:spPr bwMode="auto">
          <a:xfrm>
            <a:off x="4370388" y="3398838"/>
            <a:ext cx="298450" cy="366712"/>
          </a:xfrm>
          <a:prstGeom prst="rect">
            <a:avLst/>
          </a:prstGeom>
          <a:noFill/>
          <a:ln w="9525">
            <a:noFill/>
            <a:miter lim="800000"/>
            <a:headEnd/>
            <a:tailEnd/>
          </a:ln>
          <a:effectLst/>
        </p:spPr>
        <p:txBody>
          <a:bodyPr wrap="none">
            <a:spAutoFit/>
          </a:bodyPr>
          <a:lstStyle/>
          <a:p>
            <a:r>
              <a:rPr lang="en-US"/>
              <a:t>x</a:t>
            </a:r>
          </a:p>
        </p:txBody>
      </p:sp>
      <p:sp>
        <p:nvSpPr>
          <p:cNvPr id="664585" name="Text Box 9"/>
          <p:cNvSpPr txBox="1">
            <a:spLocks noChangeArrowheads="1"/>
          </p:cNvSpPr>
          <p:nvPr/>
        </p:nvSpPr>
        <p:spPr bwMode="auto">
          <a:xfrm>
            <a:off x="4378325" y="4643438"/>
            <a:ext cx="298450" cy="366712"/>
          </a:xfrm>
          <a:prstGeom prst="rect">
            <a:avLst/>
          </a:prstGeom>
          <a:noFill/>
          <a:ln w="9525">
            <a:noFill/>
            <a:miter lim="800000"/>
            <a:headEnd/>
            <a:tailEnd/>
          </a:ln>
          <a:effectLst/>
        </p:spPr>
        <p:txBody>
          <a:bodyPr wrap="none">
            <a:spAutoFit/>
          </a:bodyPr>
          <a:lstStyle/>
          <a:p>
            <a:r>
              <a:rPr lang="en-US"/>
              <a:t>x</a:t>
            </a:r>
          </a:p>
        </p:txBody>
      </p:sp>
      <p:sp>
        <p:nvSpPr>
          <p:cNvPr id="664586" name="Text Box 10"/>
          <p:cNvSpPr txBox="1">
            <a:spLocks noChangeArrowheads="1"/>
          </p:cNvSpPr>
          <p:nvPr/>
        </p:nvSpPr>
        <p:spPr bwMode="auto">
          <a:xfrm>
            <a:off x="2092325" y="2492375"/>
            <a:ext cx="298450" cy="366713"/>
          </a:xfrm>
          <a:prstGeom prst="rect">
            <a:avLst/>
          </a:prstGeom>
          <a:noFill/>
          <a:ln w="9525">
            <a:noFill/>
            <a:miter lim="800000"/>
            <a:headEnd/>
            <a:tailEnd/>
          </a:ln>
          <a:effectLst/>
        </p:spPr>
        <p:txBody>
          <a:bodyPr wrap="none">
            <a:spAutoFit/>
          </a:bodyPr>
          <a:lstStyle/>
          <a:p>
            <a:r>
              <a:rPr lang="en-US"/>
              <a:t>y</a:t>
            </a:r>
          </a:p>
        </p:txBody>
      </p:sp>
      <p:sp>
        <p:nvSpPr>
          <p:cNvPr id="664587" name="Text Box 11"/>
          <p:cNvSpPr txBox="1">
            <a:spLocks noChangeArrowheads="1"/>
          </p:cNvSpPr>
          <p:nvPr/>
        </p:nvSpPr>
        <p:spPr bwMode="auto">
          <a:xfrm>
            <a:off x="4733925" y="2501900"/>
            <a:ext cx="298450" cy="366713"/>
          </a:xfrm>
          <a:prstGeom prst="rect">
            <a:avLst/>
          </a:prstGeom>
          <a:noFill/>
          <a:ln w="9525">
            <a:noFill/>
            <a:miter lim="800000"/>
            <a:headEnd/>
            <a:tailEnd/>
          </a:ln>
          <a:effectLst/>
        </p:spPr>
        <p:txBody>
          <a:bodyPr wrap="none">
            <a:spAutoFit/>
          </a:bodyPr>
          <a:lstStyle/>
          <a:p>
            <a:r>
              <a:rPr lang="en-US"/>
              <a:t>y</a:t>
            </a:r>
          </a:p>
        </p:txBody>
      </p:sp>
      <p:sp>
        <p:nvSpPr>
          <p:cNvPr id="664589" name="Oval 13"/>
          <p:cNvSpPr>
            <a:spLocks noChangeArrowheads="1"/>
          </p:cNvSpPr>
          <p:nvPr/>
        </p:nvSpPr>
        <p:spPr bwMode="auto">
          <a:xfrm>
            <a:off x="4224338" y="3233738"/>
            <a:ext cx="279400" cy="271462"/>
          </a:xfrm>
          <a:prstGeom prst="ellipse">
            <a:avLst/>
          </a:prstGeom>
          <a:solidFill>
            <a:schemeClr val="accent1"/>
          </a:solidFill>
          <a:ln w="9525">
            <a:solidFill>
              <a:schemeClr val="tx1"/>
            </a:solidFill>
            <a:round/>
            <a:headEnd/>
            <a:tailEnd/>
          </a:ln>
          <a:effectLst/>
        </p:spPr>
        <p:txBody>
          <a:bodyPr wrap="none" anchor="ctr"/>
          <a:lstStyle/>
          <a:p>
            <a:pPr algn="ctr"/>
            <a:r>
              <a:rPr lang="en-US"/>
              <a:t>A</a:t>
            </a:r>
          </a:p>
        </p:txBody>
      </p:sp>
      <p:sp>
        <p:nvSpPr>
          <p:cNvPr id="664590" name="Oval 14"/>
          <p:cNvSpPr>
            <a:spLocks noChangeArrowheads="1"/>
          </p:cNvSpPr>
          <p:nvPr/>
        </p:nvSpPr>
        <p:spPr bwMode="auto">
          <a:xfrm>
            <a:off x="3368675" y="3741738"/>
            <a:ext cx="279400" cy="271462"/>
          </a:xfrm>
          <a:prstGeom prst="ellipse">
            <a:avLst/>
          </a:prstGeom>
          <a:solidFill>
            <a:schemeClr val="accent1"/>
          </a:solidFill>
          <a:ln w="9525">
            <a:solidFill>
              <a:schemeClr val="tx1"/>
            </a:solidFill>
            <a:round/>
            <a:headEnd/>
            <a:tailEnd/>
          </a:ln>
          <a:effectLst/>
        </p:spPr>
        <p:txBody>
          <a:bodyPr wrap="none" anchor="ctr"/>
          <a:lstStyle/>
          <a:p>
            <a:pPr algn="ctr"/>
            <a:r>
              <a:rPr lang="en-US"/>
              <a:t>B</a:t>
            </a:r>
          </a:p>
        </p:txBody>
      </p:sp>
      <p:sp>
        <p:nvSpPr>
          <p:cNvPr id="664591" name="Oval 15"/>
          <p:cNvSpPr>
            <a:spLocks noChangeArrowheads="1"/>
          </p:cNvSpPr>
          <p:nvPr/>
        </p:nvSpPr>
        <p:spPr bwMode="auto">
          <a:xfrm>
            <a:off x="4257675" y="3741738"/>
            <a:ext cx="279400" cy="271462"/>
          </a:xfrm>
          <a:prstGeom prst="ellipse">
            <a:avLst/>
          </a:prstGeom>
          <a:solidFill>
            <a:schemeClr val="accent1"/>
          </a:solidFill>
          <a:ln w="9525">
            <a:solidFill>
              <a:schemeClr val="tx1"/>
            </a:solidFill>
            <a:round/>
            <a:headEnd/>
            <a:tailEnd/>
          </a:ln>
          <a:effectLst/>
        </p:spPr>
        <p:txBody>
          <a:bodyPr wrap="none" anchor="ctr"/>
          <a:lstStyle/>
          <a:p>
            <a:pPr algn="ctr"/>
            <a:r>
              <a:rPr lang="en-US"/>
              <a:t>D</a:t>
            </a:r>
          </a:p>
        </p:txBody>
      </p:sp>
      <p:sp>
        <p:nvSpPr>
          <p:cNvPr id="664592" name="Oval 16"/>
          <p:cNvSpPr>
            <a:spLocks noChangeArrowheads="1"/>
          </p:cNvSpPr>
          <p:nvPr/>
        </p:nvSpPr>
        <p:spPr bwMode="auto">
          <a:xfrm>
            <a:off x="5129213" y="3749675"/>
            <a:ext cx="279400" cy="271463"/>
          </a:xfrm>
          <a:prstGeom prst="ellipse">
            <a:avLst/>
          </a:prstGeom>
          <a:solidFill>
            <a:schemeClr val="accent1"/>
          </a:solidFill>
          <a:ln w="9525">
            <a:solidFill>
              <a:schemeClr val="tx1"/>
            </a:solidFill>
            <a:round/>
            <a:headEnd/>
            <a:tailEnd/>
          </a:ln>
          <a:effectLst/>
        </p:spPr>
        <p:txBody>
          <a:bodyPr wrap="none" anchor="ctr"/>
          <a:lstStyle/>
          <a:p>
            <a:pPr algn="ctr"/>
            <a:r>
              <a:rPr lang="en-US"/>
              <a:t>C</a:t>
            </a:r>
          </a:p>
        </p:txBody>
      </p:sp>
      <p:sp>
        <p:nvSpPr>
          <p:cNvPr id="664593" name="AutoShape 17"/>
          <p:cNvSpPr>
            <a:spLocks noChangeArrowheads="1"/>
          </p:cNvSpPr>
          <p:nvPr/>
        </p:nvSpPr>
        <p:spPr bwMode="auto">
          <a:xfrm>
            <a:off x="3675063" y="3814763"/>
            <a:ext cx="584200" cy="147637"/>
          </a:xfrm>
          <a:prstGeom prst="rightArrow">
            <a:avLst>
              <a:gd name="adj1" fmla="val 50000"/>
              <a:gd name="adj2" fmla="val 98925"/>
            </a:avLst>
          </a:prstGeom>
          <a:solidFill>
            <a:schemeClr val="accent2"/>
          </a:solidFill>
          <a:ln w="9525">
            <a:solidFill>
              <a:schemeClr val="tx1"/>
            </a:solidFill>
            <a:miter lim="800000"/>
            <a:headEnd/>
            <a:tailEnd/>
          </a:ln>
          <a:effectLst/>
        </p:spPr>
        <p:txBody>
          <a:bodyPr wrap="none" anchor="ctr"/>
          <a:lstStyle/>
          <a:p>
            <a:endParaRPr lang="en-US"/>
          </a:p>
        </p:txBody>
      </p:sp>
      <p:sp>
        <p:nvSpPr>
          <p:cNvPr id="664594" name="AutoShape 18"/>
          <p:cNvSpPr>
            <a:spLocks noChangeArrowheads="1"/>
          </p:cNvSpPr>
          <p:nvPr/>
        </p:nvSpPr>
        <p:spPr bwMode="auto">
          <a:xfrm>
            <a:off x="4546600" y="3814763"/>
            <a:ext cx="584200" cy="147637"/>
          </a:xfrm>
          <a:prstGeom prst="rightArrow">
            <a:avLst>
              <a:gd name="adj1" fmla="val 50000"/>
              <a:gd name="adj2" fmla="val 98925"/>
            </a:avLst>
          </a:prstGeom>
          <a:solidFill>
            <a:schemeClr val="accent2"/>
          </a:solidFill>
          <a:ln w="9525">
            <a:solidFill>
              <a:schemeClr val="tx1"/>
            </a:solidFill>
            <a:miter lim="800000"/>
            <a:headEnd/>
            <a:tailEnd/>
          </a:ln>
          <a:effectLst/>
        </p:spPr>
        <p:txBody>
          <a:bodyPr wrap="none" anchor="ctr"/>
          <a:lstStyle/>
          <a:p>
            <a:endParaRPr lang="en-US"/>
          </a:p>
        </p:txBody>
      </p:sp>
      <p:sp>
        <p:nvSpPr>
          <p:cNvPr id="664595" name="AutoShape 19"/>
          <p:cNvSpPr>
            <a:spLocks noChangeArrowheads="1"/>
          </p:cNvSpPr>
          <p:nvPr/>
        </p:nvSpPr>
        <p:spPr bwMode="auto">
          <a:xfrm>
            <a:off x="4325938" y="3513138"/>
            <a:ext cx="139700" cy="228600"/>
          </a:xfrm>
          <a:prstGeom prst="downArrow">
            <a:avLst>
              <a:gd name="adj1" fmla="val 50000"/>
              <a:gd name="adj2" fmla="val 40909"/>
            </a:avLst>
          </a:prstGeom>
          <a:solidFill>
            <a:schemeClr val="accent2"/>
          </a:solidFill>
          <a:ln w="9525">
            <a:solidFill>
              <a:schemeClr val="tx1"/>
            </a:solidFill>
            <a:miter lim="800000"/>
            <a:headEnd/>
            <a:tailEnd/>
          </a:ln>
          <a:effectLst/>
        </p:spPr>
        <p:txBody>
          <a:bodyPr vert="eaVert" wrap="none" anchor="ctr"/>
          <a:lstStyle/>
          <a:p>
            <a:endParaRPr lang="en-US"/>
          </a:p>
        </p:txBody>
      </p:sp>
      <p:sp>
        <p:nvSpPr>
          <p:cNvPr id="664597" name="Text Box 21"/>
          <p:cNvSpPr txBox="1">
            <a:spLocks noChangeArrowheads="1"/>
          </p:cNvSpPr>
          <p:nvPr/>
        </p:nvSpPr>
        <p:spPr bwMode="auto">
          <a:xfrm>
            <a:off x="4692650" y="4872038"/>
            <a:ext cx="298450" cy="366712"/>
          </a:xfrm>
          <a:prstGeom prst="rect">
            <a:avLst/>
          </a:prstGeom>
          <a:noFill/>
          <a:ln w="9525">
            <a:noFill/>
            <a:miter lim="800000"/>
            <a:headEnd/>
            <a:tailEnd/>
          </a:ln>
          <a:effectLst/>
        </p:spPr>
        <p:txBody>
          <a:bodyPr wrap="none">
            <a:spAutoFit/>
          </a:bodyPr>
          <a:lstStyle/>
          <a:p>
            <a:r>
              <a:rPr lang="en-US"/>
              <a:t>b</a:t>
            </a:r>
          </a:p>
        </p:txBody>
      </p:sp>
      <p:sp>
        <p:nvSpPr>
          <p:cNvPr id="664598" name="Text Box 22"/>
          <p:cNvSpPr txBox="1">
            <a:spLocks noChangeArrowheads="1"/>
          </p:cNvSpPr>
          <p:nvPr/>
        </p:nvSpPr>
        <p:spPr bwMode="auto">
          <a:xfrm>
            <a:off x="3692525" y="4856163"/>
            <a:ext cx="285750" cy="366712"/>
          </a:xfrm>
          <a:prstGeom prst="rect">
            <a:avLst/>
          </a:prstGeom>
          <a:noFill/>
          <a:ln w="9525">
            <a:noFill/>
            <a:miter lim="800000"/>
            <a:headEnd/>
            <a:tailEnd/>
          </a:ln>
          <a:effectLst/>
        </p:spPr>
        <p:txBody>
          <a:bodyPr wrap="none">
            <a:spAutoFit/>
          </a:bodyPr>
          <a:lstStyle/>
          <a:p>
            <a:r>
              <a:rPr lang="en-US"/>
              <a:t>a</a:t>
            </a:r>
          </a:p>
        </p:txBody>
      </p:sp>
      <p:sp>
        <p:nvSpPr>
          <p:cNvPr id="664599" name="Text Box 23"/>
          <p:cNvSpPr txBox="1">
            <a:spLocks noChangeArrowheads="1"/>
          </p:cNvSpPr>
          <p:nvPr/>
        </p:nvSpPr>
        <p:spPr bwMode="auto">
          <a:xfrm>
            <a:off x="3751263" y="3525838"/>
            <a:ext cx="285750" cy="366712"/>
          </a:xfrm>
          <a:prstGeom prst="rect">
            <a:avLst/>
          </a:prstGeom>
          <a:noFill/>
          <a:ln w="9525">
            <a:noFill/>
            <a:miter lim="800000"/>
            <a:headEnd/>
            <a:tailEnd/>
          </a:ln>
          <a:effectLst/>
        </p:spPr>
        <p:txBody>
          <a:bodyPr wrap="none">
            <a:spAutoFit/>
          </a:bodyPr>
          <a:lstStyle/>
          <a:p>
            <a:r>
              <a:rPr lang="en-US"/>
              <a:t>a</a:t>
            </a:r>
          </a:p>
        </p:txBody>
      </p:sp>
      <p:sp>
        <p:nvSpPr>
          <p:cNvPr id="664600" name="Text Box 24"/>
          <p:cNvSpPr txBox="1">
            <a:spLocks noChangeArrowheads="1"/>
          </p:cNvSpPr>
          <p:nvPr/>
        </p:nvSpPr>
        <p:spPr bwMode="auto">
          <a:xfrm>
            <a:off x="4657725" y="3568700"/>
            <a:ext cx="298450" cy="366713"/>
          </a:xfrm>
          <a:prstGeom prst="rect">
            <a:avLst/>
          </a:prstGeom>
          <a:noFill/>
          <a:ln w="9525">
            <a:noFill/>
            <a:miter lim="800000"/>
            <a:headEnd/>
            <a:tailEnd/>
          </a:ln>
          <a:effectLst/>
        </p:spPr>
        <p:txBody>
          <a:bodyPr wrap="none">
            <a:spAutoFit/>
          </a:bodyPr>
          <a:lstStyle/>
          <a:p>
            <a:r>
              <a:rPr lang="en-US"/>
              <a:t>b</a:t>
            </a:r>
          </a:p>
        </p:txBody>
      </p:sp>
      <p:sp>
        <p:nvSpPr>
          <p:cNvPr id="664601" name="Oval 25"/>
          <p:cNvSpPr>
            <a:spLocks noChangeArrowheads="1"/>
          </p:cNvSpPr>
          <p:nvPr/>
        </p:nvSpPr>
        <p:spPr bwMode="auto">
          <a:xfrm>
            <a:off x="4241800" y="4443413"/>
            <a:ext cx="279400" cy="271462"/>
          </a:xfrm>
          <a:prstGeom prst="ellipse">
            <a:avLst/>
          </a:prstGeom>
          <a:solidFill>
            <a:schemeClr val="accent1"/>
          </a:solidFill>
          <a:ln w="9525">
            <a:solidFill>
              <a:schemeClr val="tx1"/>
            </a:solidFill>
            <a:round/>
            <a:headEnd/>
            <a:tailEnd/>
          </a:ln>
          <a:effectLst/>
        </p:spPr>
        <p:txBody>
          <a:bodyPr wrap="none" anchor="ctr"/>
          <a:lstStyle/>
          <a:p>
            <a:pPr algn="ctr"/>
            <a:r>
              <a:rPr lang="en-US"/>
              <a:t>A</a:t>
            </a:r>
          </a:p>
        </p:txBody>
      </p:sp>
      <p:sp>
        <p:nvSpPr>
          <p:cNvPr id="664602" name="Oval 26"/>
          <p:cNvSpPr>
            <a:spLocks noChangeArrowheads="1"/>
          </p:cNvSpPr>
          <p:nvPr/>
        </p:nvSpPr>
        <p:spPr bwMode="auto">
          <a:xfrm>
            <a:off x="4249738" y="4994275"/>
            <a:ext cx="279400" cy="271463"/>
          </a:xfrm>
          <a:prstGeom prst="ellipse">
            <a:avLst/>
          </a:prstGeom>
          <a:solidFill>
            <a:schemeClr val="accent1"/>
          </a:solidFill>
          <a:ln w="9525">
            <a:solidFill>
              <a:schemeClr val="tx1"/>
            </a:solidFill>
            <a:round/>
            <a:headEnd/>
            <a:tailEnd/>
          </a:ln>
          <a:effectLst/>
        </p:spPr>
        <p:txBody>
          <a:bodyPr wrap="none" anchor="ctr"/>
          <a:lstStyle/>
          <a:p>
            <a:pPr algn="ctr"/>
            <a:r>
              <a:rPr lang="en-US"/>
              <a:t>P</a:t>
            </a:r>
          </a:p>
        </p:txBody>
      </p:sp>
      <p:sp>
        <p:nvSpPr>
          <p:cNvPr id="664603" name="Oval 27"/>
          <p:cNvSpPr>
            <a:spLocks noChangeArrowheads="1"/>
          </p:cNvSpPr>
          <p:nvPr/>
        </p:nvSpPr>
        <p:spPr bwMode="auto">
          <a:xfrm>
            <a:off x="3282950" y="5029200"/>
            <a:ext cx="279400" cy="271463"/>
          </a:xfrm>
          <a:prstGeom prst="ellipse">
            <a:avLst/>
          </a:prstGeom>
          <a:solidFill>
            <a:schemeClr val="accent1"/>
          </a:solidFill>
          <a:ln w="9525">
            <a:solidFill>
              <a:schemeClr val="tx1"/>
            </a:solidFill>
            <a:round/>
            <a:headEnd/>
            <a:tailEnd/>
          </a:ln>
          <a:effectLst/>
        </p:spPr>
        <p:txBody>
          <a:bodyPr wrap="none" anchor="ctr"/>
          <a:lstStyle/>
          <a:p>
            <a:pPr algn="ctr"/>
            <a:r>
              <a:rPr lang="en-US"/>
              <a:t>B</a:t>
            </a:r>
          </a:p>
        </p:txBody>
      </p:sp>
      <p:sp>
        <p:nvSpPr>
          <p:cNvPr id="664604" name="Oval 28"/>
          <p:cNvSpPr>
            <a:spLocks noChangeArrowheads="1"/>
          </p:cNvSpPr>
          <p:nvPr/>
        </p:nvSpPr>
        <p:spPr bwMode="auto">
          <a:xfrm>
            <a:off x="5195888" y="4994275"/>
            <a:ext cx="279400" cy="271463"/>
          </a:xfrm>
          <a:prstGeom prst="ellipse">
            <a:avLst/>
          </a:prstGeom>
          <a:solidFill>
            <a:schemeClr val="accent1"/>
          </a:solidFill>
          <a:ln w="9525">
            <a:solidFill>
              <a:schemeClr val="tx1"/>
            </a:solidFill>
            <a:round/>
            <a:headEnd/>
            <a:tailEnd/>
          </a:ln>
          <a:effectLst/>
        </p:spPr>
        <p:txBody>
          <a:bodyPr wrap="none" anchor="ctr"/>
          <a:lstStyle/>
          <a:p>
            <a:pPr algn="ctr"/>
            <a:r>
              <a:rPr lang="en-US"/>
              <a:t>C</a:t>
            </a:r>
          </a:p>
        </p:txBody>
      </p:sp>
      <p:sp>
        <p:nvSpPr>
          <p:cNvPr id="664605" name="Line 29"/>
          <p:cNvSpPr>
            <a:spLocks noChangeShapeType="1"/>
          </p:cNvSpPr>
          <p:nvPr/>
        </p:nvSpPr>
        <p:spPr bwMode="auto">
          <a:xfrm>
            <a:off x="4360863" y="4716463"/>
            <a:ext cx="0" cy="287337"/>
          </a:xfrm>
          <a:prstGeom prst="line">
            <a:avLst/>
          </a:prstGeom>
          <a:noFill/>
          <a:ln w="9525">
            <a:solidFill>
              <a:schemeClr val="tx1"/>
            </a:solidFill>
            <a:round/>
            <a:headEnd/>
            <a:tailEnd type="triangle" w="med" len="med"/>
          </a:ln>
          <a:effectLst/>
        </p:spPr>
        <p:txBody>
          <a:bodyPr/>
          <a:lstStyle/>
          <a:p>
            <a:endParaRPr lang="en-US"/>
          </a:p>
        </p:txBody>
      </p:sp>
      <p:sp>
        <p:nvSpPr>
          <p:cNvPr id="664606" name="Line 30"/>
          <p:cNvSpPr>
            <a:spLocks noChangeShapeType="1"/>
          </p:cNvSpPr>
          <p:nvPr/>
        </p:nvSpPr>
        <p:spPr bwMode="auto">
          <a:xfrm flipV="1">
            <a:off x="3563938" y="5148263"/>
            <a:ext cx="660400" cy="7937"/>
          </a:xfrm>
          <a:prstGeom prst="line">
            <a:avLst/>
          </a:prstGeom>
          <a:noFill/>
          <a:ln w="9525">
            <a:solidFill>
              <a:schemeClr val="accent2"/>
            </a:solidFill>
            <a:round/>
            <a:headEnd/>
            <a:tailEnd type="triangle" w="med" len="med"/>
          </a:ln>
          <a:effectLst/>
        </p:spPr>
        <p:txBody>
          <a:bodyPr/>
          <a:lstStyle/>
          <a:p>
            <a:endParaRPr lang="en-US"/>
          </a:p>
        </p:txBody>
      </p:sp>
      <p:sp>
        <p:nvSpPr>
          <p:cNvPr id="664607" name="Line 31"/>
          <p:cNvSpPr>
            <a:spLocks noChangeShapeType="1"/>
          </p:cNvSpPr>
          <p:nvPr/>
        </p:nvSpPr>
        <p:spPr bwMode="auto">
          <a:xfrm flipV="1">
            <a:off x="4546600" y="5140325"/>
            <a:ext cx="660400" cy="7938"/>
          </a:xfrm>
          <a:prstGeom prst="line">
            <a:avLst/>
          </a:prstGeom>
          <a:noFill/>
          <a:ln w="9525">
            <a:solidFill>
              <a:schemeClr val="accent2"/>
            </a:solidFill>
            <a:round/>
            <a:headEnd/>
            <a:tailEnd type="triangle" w="med" len="med"/>
          </a:ln>
          <a:effectLst/>
        </p:spPr>
        <p:txBody>
          <a:bodyPr/>
          <a:lstStyle/>
          <a:p>
            <a:endParaRPr lang="en-US"/>
          </a:p>
        </p:txBody>
      </p:sp>
      <p:sp>
        <p:nvSpPr>
          <p:cNvPr id="30" name="TextBox 29"/>
          <p:cNvSpPr txBox="1"/>
          <p:nvPr/>
        </p:nvSpPr>
        <p:spPr>
          <a:xfrm>
            <a:off x="991721" y="5963676"/>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593923" name="Rectangle 3"/>
          <p:cNvSpPr>
            <a:spLocks noGrp="1" noChangeArrowheads="1"/>
          </p:cNvSpPr>
          <p:nvPr>
            <p:ph type="body" idx="1"/>
          </p:nvPr>
        </p:nvSpPr>
        <p:spPr>
          <a:xfrm>
            <a:off x="152400" y="0"/>
            <a:ext cx="8991600" cy="6096000"/>
          </a:xfrm>
        </p:spPr>
        <p:txBody>
          <a:bodyPr/>
          <a:lstStyle/>
          <a:p>
            <a:pPr>
              <a:buFontTx/>
              <a:buNone/>
            </a:pPr>
            <a:endParaRPr lang="en-US"/>
          </a:p>
          <a:p>
            <a:pPr>
              <a:buFontTx/>
              <a:buNone/>
            </a:pPr>
            <a:endParaRPr lang="en-US"/>
          </a:p>
          <a:p>
            <a:pPr>
              <a:buFontTx/>
              <a:buNone/>
            </a:pPr>
            <a:endParaRPr lang="en-US"/>
          </a:p>
          <a:p>
            <a:pPr>
              <a:buFontTx/>
              <a:buNone/>
            </a:pPr>
            <a:endParaRPr lang="en-US"/>
          </a:p>
          <a:p>
            <a:pPr>
              <a:buFontTx/>
              <a:buNone/>
            </a:pPr>
            <a:r>
              <a:rPr lang="en-US" sz="3200" b="1">
                <a:solidFill>
                  <a:srgbClr val="008000"/>
                </a:solidFill>
              </a:rPr>
              <a:t>All the steps in the network synthesis procedure </a:t>
            </a:r>
            <a:r>
              <a:rPr lang="en-US" sz="3200" b="1">
                <a:solidFill>
                  <a:srgbClr val="0033CC"/>
                </a:solidFill>
              </a:rPr>
              <a:t>except the steps that involve BTR</a:t>
            </a:r>
            <a:r>
              <a:rPr lang="en-US" sz="3200" b="1">
                <a:solidFill>
                  <a:srgbClr val="008000"/>
                </a:solidFill>
              </a:rPr>
              <a:t> can be done easily</a:t>
            </a:r>
          </a:p>
          <a:p>
            <a:pPr>
              <a:buFontTx/>
              <a:buNone/>
            </a:pPr>
            <a:endParaRPr lang="en-US" sz="3200" b="1">
              <a:solidFill>
                <a:srgbClr val="008000"/>
              </a:solidFill>
            </a:endParaRPr>
          </a:p>
          <a:p>
            <a:pPr>
              <a:buFontTx/>
              <a:buNone/>
            </a:pPr>
            <a:r>
              <a:rPr lang="en-US" sz="3200" b="1">
                <a:solidFill>
                  <a:srgbClr val="008000"/>
                </a:solidFill>
              </a:rPr>
              <a:t>Thus, it behooves to look at BTR more closely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594947" name="Rectangle 3"/>
          <p:cNvSpPr>
            <a:spLocks noGrp="1" noChangeArrowheads="1"/>
          </p:cNvSpPr>
          <p:nvPr>
            <p:ph type="body" idx="1"/>
          </p:nvPr>
        </p:nvSpPr>
        <p:spPr>
          <a:xfrm>
            <a:off x="152400" y="0"/>
            <a:ext cx="8991600" cy="6096000"/>
          </a:xfrm>
        </p:spPr>
        <p:txBody>
          <a:bodyPr/>
          <a:lstStyle/>
          <a:p>
            <a:pPr>
              <a:buFontTx/>
              <a:buNone/>
            </a:pPr>
            <a:endParaRPr lang="en-US"/>
          </a:p>
          <a:p>
            <a:pPr>
              <a:buFontTx/>
              <a:buNone/>
            </a:pPr>
            <a:endParaRPr lang="en-US" sz="2800"/>
          </a:p>
          <a:p>
            <a:pPr>
              <a:buFontTx/>
              <a:buNone/>
            </a:pPr>
            <a:endParaRPr lang="en-US" sz="2800"/>
          </a:p>
          <a:p>
            <a:pPr>
              <a:buFontTx/>
              <a:buNone/>
            </a:pPr>
            <a:endParaRPr lang="en-US" sz="2800"/>
          </a:p>
          <a:p>
            <a:pPr>
              <a:buFontTx/>
              <a:buNone/>
            </a:pPr>
            <a:r>
              <a:rPr lang="en-US" sz="2800" b="1">
                <a:solidFill>
                  <a:srgbClr val="008000"/>
                </a:solidFill>
              </a:rPr>
              <a:t>But, before that, biological validation of the network synthesis approach is desirable</a:t>
            </a:r>
            <a:r>
              <a:rPr lang="en-US" sz="2800" b="1">
                <a:solidFill>
                  <a:srgbClr val="008000"/>
                </a:solidFill>
                <a:sym typeface="Wingdings" pitchFamily="2" charset="2"/>
              </a:rPr>
              <a:t> </a:t>
            </a:r>
          </a:p>
          <a:p>
            <a:pPr>
              <a:buFontTx/>
              <a:buNone/>
            </a:pPr>
            <a:endParaRPr lang="en-US" sz="2800" b="1">
              <a:solidFill>
                <a:srgbClr val="008000"/>
              </a:solidFill>
              <a:sym typeface="Wingdings" pitchFamily="2" charset="2"/>
            </a:endParaRPr>
          </a:p>
          <a:p>
            <a:pPr>
              <a:buFontTx/>
              <a:buNone/>
            </a:pPr>
            <a:r>
              <a:rPr lang="en-US" sz="2800" b="1">
                <a:solidFill>
                  <a:srgbClr val="008000"/>
                </a:solidFill>
                <a:sym typeface="Wingdings" pitchFamily="2" charset="2"/>
              </a:rPr>
              <a:t>Need a network that uses </a:t>
            </a:r>
            <a:r>
              <a:rPr lang="en-US" sz="2800" b="1">
                <a:solidFill>
                  <a:srgbClr val="0033CC"/>
                </a:solidFill>
                <a:sym typeface="Wingdings" pitchFamily="2" charset="2"/>
              </a:rPr>
              <a:t>double-causal experimental evidence</a:t>
            </a:r>
            <a:endParaRPr lang="en-US" sz="2800" b="1">
              <a:solidFill>
                <a:srgbClr val="0033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595971" name="Rectangle 3"/>
          <p:cNvSpPr>
            <a:spLocks noGrp="1" noChangeArrowheads="1"/>
          </p:cNvSpPr>
          <p:nvPr>
            <p:ph type="body" idx="1"/>
          </p:nvPr>
        </p:nvSpPr>
        <p:spPr>
          <a:xfrm>
            <a:off x="152400" y="0"/>
            <a:ext cx="8839200" cy="6019800"/>
          </a:xfrm>
        </p:spPr>
        <p:txBody>
          <a:bodyPr/>
          <a:lstStyle/>
          <a:p>
            <a:pPr>
              <a:buFontTx/>
              <a:buNone/>
            </a:pPr>
            <a:endParaRPr lang="en-US"/>
          </a:p>
          <a:p>
            <a:pPr algn="ctr">
              <a:buFontTx/>
              <a:buNone/>
            </a:pPr>
            <a:r>
              <a:rPr lang="en-US" b="1">
                <a:solidFill>
                  <a:srgbClr val="008000"/>
                </a:solidFill>
              </a:rPr>
              <a:t>Plant signal transduction network</a:t>
            </a:r>
          </a:p>
          <a:p>
            <a:pPr>
              <a:buFontTx/>
              <a:buNone/>
            </a:pPr>
            <a:endParaRPr lang="en-US">
              <a:solidFill>
                <a:srgbClr val="008000"/>
              </a:solidFill>
            </a:endParaRPr>
          </a:p>
          <a:p>
            <a:pPr>
              <a:buFontTx/>
              <a:buNone/>
            </a:pPr>
            <a:r>
              <a:rPr lang="en-US" b="1">
                <a:solidFill>
                  <a:srgbClr val="008000"/>
                </a:solidFill>
              </a:rPr>
              <a:t>consistent guard cell signal transduction network for ABA-induced stomatal closure</a:t>
            </a:r>
          </a:p>
          <a:p>
            <a:pPr lvl="1"/>
            <a:r>
              <a:rPr lang="en-US" sz="1800" b="1" i="1">
                <a:solidFill>
                  <a:srgbClr val="008000"/>
                </a:solidFill>
              </a:rPr>
              <a:t>manually curated</a:t>
            </a:r>
          </a:p>
          <a:p>
            <a:pPr lvl="1"/>
            <a:r>
              <a:rPr lang="en-US" sz="1800">
                <a:solidFill>
                  <a:srgbClr val="008000"/>
                </a:solidFill>
              </a:rPr>
              <a:t>described in </a:t>
            </a:r>
            <a:r>
              <a:rPr lang="en-US" sz="1800" b="1">
                <a:solidFill>
                  <a:srgbClr val="008000"/>
                </a:solidFill>
              </a:rPr>
              <a:t>S. Li, S. M. Assmann and R. Albert</a:t>
            </a:r>
            <a:r>
              <a:rPr lang="en-US" sz="1800">
                <a:solidFill>
                  <a:srgbClr val="008000"/>
                </a:solidFill>
              </a:rPr>
              <a:t>, </a:t>
            </a:r>
            <a:r>
              <a:rPr lang="en-US" sz="1800" i="1">
                <a:solidFill>
                  <a:srgbClr val="008000"/>
                </a:solidFill>
              </a:rPr>
              <a:t>Predicting Essential Components of Signal Transduction Networks: A Dynamic Model of Guard Cell Abscisic Acid Signaling</a:t>
            </a:r>
            <a:r>
              <a:rPr lang="en-US" sz="1800">
                <a:solidFill>
                  <a:srgbClr val="008000"/>
                </a:solidFill>
              </a:rPr>
              <a:t>, </a:t>
            </a:r>
            <a:r>
              <a:rPr lang="en-US" sz="1800" u="sng">
                <a:solidFill>
                  <a:srgbClr val="008000"/>
                </a:solidFill>
              </a:rPr>
              <a:t>PLoS Biology</a:t>
            </a:r>
            <a:r>
              <a:rPr lang="en-US" sz="1800">
                <a:solidFill>
                  <a:srgbClr val="008000"/>
                </a:solidFill>
              </a:rPr>
              <a:t>, 4(10), October 2006</a:t>
            </a:r>
          </a:p>
          <a:p>
            <a:pPr lvl="1"/>
            <a:r>
              <a:rPr lang="en-US" sz="1800">
                <a:solidFill>
                  <a:srgbClr val="008000"/>
                </a:solidFill>
              </a:rPr>
              <a:t>list of experimentally observed causal relationships collected by Li et al. and published as Table S1. This table contains</a:t>
            </a:r>
          </a:p>
          <a:p>
            <a:pPr lvl="2"/>
            <a:r>
              <a:rPr lang="en-US" sz="1800">
                <a:solidFill>
                  <a:srgbClr val="008000"/>
                </a:solidFill>
              </a:rPr>
              <a:t>around 140 interactions and causal inferences, both of type “A promotes B” and “C promotes process (A promotes B)” </a:t>
            </a:r>
          </a:p>
          <a:p>
            <a:pPr lvl="1"/>
            <a:r>
              <a:rPr lang="en-US" sz="1800">
                <a:solidFill>
                  <a:srgbClr val="008000"/>
                </a:solidFill>
              </a:rPr>
              <a:t>We augment this list with critical edges drawn from biophysical/biochemical knowledge on enzymatic reactions and ion flows and with simplifying hypotheses made by Li et al. both described in Text of S1</a:t>
            </a:r>
          </a:p>
          <a:p>
            <a:pPr>
              <a:buFontTx/>
              <a:buNone/>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04514" name="Rectangle 2"/>
          <p:cNvSpPr>
            <a:spLocks noGrp="1" noChangeArrowheads="1"/>
          </p:cNvSpPr>
          <p:nvPr>
            <p:ph type="body" idx="1"/>
          </p:nvPr>
        </p:nvSpPr>
        <p:spPr>
          <a:xfrm>
            <a:off x="0" y="0"/>
            <a:ext cx="9144000" cy="6096000"/>
          </a:xfrm>
        </p:spPr>
        <p:txBody>
          <a:bodyPr/>
          <a:lstStyle/>
          <a:p>
            <a:pPr>
              <a:buFontTx/>
              <a:buNone/>
            </a:pPr>
            <a:endParaRPr lang="en-US"/>
          </a:p>
          <a:p>
            <a:pPr>
              <a:buFontTx/>
              <a:buNone/>
            </a:pPr>
            <a:endParaRPr lang="en-US"/>
          </a:p>
          <a:p>
            <a:pPr>
              <a:buFontTx/>
              <a:buNone/>
            </a:pPr>
            <a:endParaRPr lang="en-US"/>
          </a:p>
          <a:p>
            <a:pPr>
              <a:buFontTx/>
              <a:buNone/>
            </a:pPr>
            <a:endParaRPr lang="en-US"/>
          </a:p>
          <a:p>
            <a:pPr algn="ctr">
              <a:buFontTx/>
              <a:buNone/>
            </a:pPr>
            <a:r>
              <a:rPr lang="en-US"/>
              <a:t>    </a:t>
            </a:r>
            <a:r>
              <a:rPr lang="en-US" sz="2800" b="1">
                <a:solidFill>
                  <a:srgbClr val="008000"/>
                </a:solidFill>
              </a:rPr>
              <a:t>We also formalized an additional rule specific to the context of this network (and implicitly assumed by </a:t>
            </a:r>
          </a:p>
          <a:p>
            <a:pPr algn="ctr">
              <a:buFontTx/>
              <a:buNone/>
            </a:pPr>
            <a:r>
              <a:rPr lang="en-US" sz="2800" b="1">
                <a:solidFill>
                  <a:srgbClr val="008000"/>
                </a:solidFill>
              </a:rPr>
              <a:t>Li et al.) regarding enzyme-catalyzed reactions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graphicFrame>
        <p:nvGraphicFramePr>
          <p:cNvPr id="601092" name="Object 4"/>
          <p:cNvGraphicFramePr>
            <a:graphicFrameLocks noChangeAspect="1"/>
          </p:cNvGraphicFramePr>
          <p:nvPr/>
        </p:nvGraphicFramePr>
        <p:xfrm>
          <a:off x="1143000" y="381000"/>
          <a:ext cx="7391400" cy="6858000"/>
        </p:xfrm>
        <a:graphic>
          <a:graphicData uri="http://schemas.openxmlformats.org/presentationml/2006/ole">
            <p:oleObj spid="_x0000_s1033218" name="Acrobat Document" r:id="rId3" imgW="5668166" imgH="8019048" progId="AcroExch.Document.7">
              <p:embed/>
            </p:oleObj>
          </a:graphicData>
        </a:graphic>
      </p:graphicFrame>
      <p:sp>
        <p:nvSpPr>
          <p:cNvPr id="601093" name="Text Box 5"/>
          <p:cNvSpPr txBox="1">
            <a:spLocks noChangeArrowheads="1"/>
          </p:cNvSpPr>
          <p:nvPr/>
        </p:nvSpPr>
        <p:spPr bwMode="auto">
          <a:xfrm>
            <a:off x="1447800" y="228600"/>
            <a:ext cx="6362700" cy="641350"/>
          </a:xfrm>
          <a:prstGeom prst="rect">
            <a:avLst/>
          </a:prstGeom>
          <a:noFill/>
          <a:ln w="9525">
            <a:noFill/>
            <a:miter lim="800000"/>
            <a:headEnd/>
            <a:tailEnd/>
          </a:ln>
          <a:effectLst/>
        </p:spPr>
        <p:txBody>
          <a:bodyPr wrap="none">
            <a:spAutoFit/>
          </a:bodyPr>
          <a:lstStyle/>
          <a:p>
            <a:pPr algn="ctr"/>
            <a:r>
              <a:rPr lang="en-US"/>
              <a:t>Regulatory interactions between ABA signal transduction pathway </a:t>
            </a:r>
          </a:p>
          <a:p>
            <a:pPr algn="ctr"/>
            <a:r>
              <a:rPr lang="en-US"/>
              <a:t>components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ISBRA 2012</a:t>
            </a:r>
            <a:endParaRPr lang="en-US"/>
          </a:p>
        </p:txBody>
      </p:sp>
      <p:graphicFrame>
        <p:nvGraphicFramePr>
          <p:cNvPr id="602116" name="Object 4"/>
          <p:cNvGraphicFramePr>
            <a:graphicFrameLocks noChangeAspect="1"/>
          </p:cNvGraphicFramePr>
          <p:nvPr/>
        </p:nvGraphicFramePr>
        <p:xfrm>
          <a:off x="1143000" y="533400"/>
          <a:ext cx="7620000" cy="6859588"/>
        </p:xfrm>
        <a:graphic>
          <a:graphicData uri="http://schemas.openxmlformats.org/presentationml/2006/ole">
            <p:oleObj spid="_x0000_s1034242" name="Acrobat Document" r:id="rId3" imgW="4284000" imgH="6062400" progId="AcroExch.Document.7">
              <p:embed/>
            </p:oleObj>
          </a:graphicData>
        </a:graphic>
      </p:graphicFrame>
      <p:sp>
        <p:nvSpPr>
          <p:cNvPr id="602117" name="Text Box 5"/>
          <p:cNvSpPr txBox="1">
            <a:spLocks noChangeArrowheads="1"/>
          </p:cNvSpPr>
          <p:nvPr/>
        </p:nvSpPr>
        <p:spPr bwMode="auto">
          <a:xfrm>
            <a:off x="1447800" y="228600"/>
            <a:ext cx="6362700" cy="641350"/>
          </a:xfrm>
          <a:prstGeom prst="rect">
            <a:avLst/>
          </a:prstGeom>
          <a:noFill/>
          <a:ln w="9525">
            <a:noFill/>
            <a:miter lim="800000"/>
            <a:headEnd/>
            <a:tailEnd/>
          </a:ln>
          <a:effectLst/>
        </p:spPr>
        <p:txBody>
          <a:bodyPr wrap="none">
            <a:spAutoFit/>
          </a:bodyPr>
          <a:lstStyle/>
          <a:p>
            <a:pPr algn="ctr"/>
            <a:r>
              <a:rPr lang="en-US"/>
              <a:t>Regulatory interactions between ABA signal transduction pathway </a:t>
            </a:r>
          </a:p>
          <a:p>
            <a:pPr algn="ctr"/>
            <a:r>
              <a:rPr lang="en-US"/>
              <a:t>components (continued)</a:t>
            </a:r>
          </a:p>
        </p:txBody>
      </p:sp>
      <p:sp>
        <p:nvSpPr>
          <p:cNvPr id="602118" name="Text Box 6"/>
          <p:cNvSpPr txBox="1">
            <a:spLocks noChangeArrowheads="1"/>
          </p:cNvSpPr>
          <p:nvPr/>
        </p:nvSpPr>
        <p:spPr bwMode="auto">
          <a:xfrm>
            <a:off x="1981200" y="6096000"/>
            <a:ext cx="3960813" cy="366713"/>
          </a:xfrm>
          <a:prstGeom prst="rect">
            <a:avLst/>
          </a:prstGeom>
          <a:noFill/>
          <a:ln w="9525">
            <a:noFill/>
            <a:miter lim="800000"/>
            <a:headEnd/>
            <a:tailEnd/>
          </a:ln>
          <a:effectLst/>
        </p:spPr>
        <p:txBody>
          <a:bodyPr wrap="none">
            <a:spAutoFit/>
          </a:bodyPr>
          <a:lstStyle/>
          <a:p>
            <a:r>
              <a:rPr lang="en-US"/>
              <a:t>NO</a:t>
            </a:r>
            <a:r>
              <a:rPr lang="en-US">
                <a:latin typeface="Comic Sans MS" pitchFamily="66" charset="0"/>
              </a:rPr>
              <a:t> </a:t>
            </a:r>
            <a:r>
              <a:rPr lang="en-US">
                <a:cs typeface="Times New Roman" pitchFamily="18" charset="0"/>
              </a:rPr>
              <a:t>→ GC not critical and not enzymatic</a:t>
            </a:r>
          </a:p>
        </p:txBody>
      </p:sp>
      <p:sp>
        <p:nvSpPr>
          <p:cNvPr id="602119" name="Text Box 7"/>
          <p:cNvSpPr txBox="1">
            <a:spLocks noChangeArrowheads="1"/>
          </p:cNvSpPr>
          <p:nvPr/>
        </p:nvSpPr>
        <p:spPr bwMode="auto">
          <a:xfrm>
            <a:off x="6477000" y="3048000"/>
            <a:ext cx="2473325" cy="366713"/>
          </a:xfrm>
          <a:prstGeom prst="rect">
            <a:avLst/>
          </a:prstGeom>
          <a:noFill/>
          <a:ln w="9525">
            <a:noFill/>
            <a:miter lim="800000"/>
            <a:headEnd/>
            <a:tailEnd/>
          </a:ln>
          <a:effectLst/>
        </p:spPr>
        <p:txBody>
          <a:bodyPr wrap="none">
            <a:spAutoFit/>
          </a:bodyPr>
          <a:lstStyle/>
          <a:p>
            <a:r>
              <a:rPr lang="en-US"/>
              <a:t>ERA1 </a:t>
            </a:r>
            <a:r>
              <a:rPr lang="en-US">
                <a:cs typeface="Times New Roman" pitchFamily="18" charset="0"/>
              </a:rPr>
              <a:t>┤(ABA → CalM)</a:t>
            </a:r>
          </a:p>
        </p:txBody>
      </p:sp>
      <p:sp>
        <p:nvSpPr>
          <p:cNvPr id="602122" name="Line 10"/>
          <p:cNvSpPr>
            <a:spLocks noChangeShapeType="1"/>
          </p:cNvSpPr>
          <p:nvPr/>
        </p:nvSpPr>
        <p:spPr bwMode="auto">
          <a:xfrm flipH="1" flipV="1">
            <a:off x="2209800" y="5105400"/>
            <a:ext cx="1066800" cy="1143000"/>
          </a:xfrm>
          <a:prstGeom prst="line">
            <a:avLst/>
          </a:prstGeom>
          <a:noFill/>
          <a:ln w="28575">
            <a:solidFill>
              <a:schemeClr val="tx1"/>
            </a:solidFill>
            <a:round/>
            <a:headEnd/>
            <a:tailEnd type="triangle" w="med" len="med"/>
          </a:ln>
          <a:effectLst/>
        </p:spPr>
        <p:txBody>
          <a:bodyPr/>
          <a:lstStyle/>
          <a:p>
            <a:endParaRPr lang="en-US"/>
          </a:p>
        </p:txBody>
      </p:sp>
      <p:sp>
        <p:nvSpPr>
          <p:cNvPr id="602123" name="Line 11"/>
          <p:cNvSpPr>
            <a:spLocks noChangeShapeType="1"/>
          </p:cNvSpPr>
          <p:nvPr/>
        </p:nvSpPr>
        <p:spPr bwMode="auto">
          <a:xfrm flipH="1" flipV="1">
            <a:off x="5791200" y="2743200"/>
            <a:ext cx="1447800" cy="304800"/>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2118"/>
                                        </p:tgtEl>
                                        <p:attrNameLst>
                                          <p:attrName>style.visibility</p:attrName>
                                        </p:attrNameLst>
                                      </p:cBhvr>
                                      <p:to>
                                        <p:strVal val="visible"/>
                                      </p:to>
                                    </p:set>
                                    <p:animEffect transition="in" filter="blinds(horizontal)">
                                      <p:cBhvr>
                                        <p:cTn id="7" dur="500"/>
                                        <p:tgtEl>
                                          <p:spTgt spid="6021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2122"/>
                                        </p:tgtEl>
                                        <p:attrNameLst>
                                          <p:attrName>style.visibility</p:attrName>
                                        </p:attrNameLst>
                                      </p:cBhvr>
                                      <p:to>
                                        <p:strVal val="visible"/>
                                      </p:to>
                                    </p:set>
                                    <p:animEffect transition="in" filter="blinds(horizontal)">
                                      <p:cBhvr>
                                        <p:cTn id="10" dur="500"/>
                                        <p:tgtEl>
                                          <p:spTgt spid="6021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02119"/>
                                        </p:tgtEl>
                                        <p:attrNameLst>
                                          <p:attrName>style.visibility</p:attrName>
                                        </p:attrNameLst>
                                      </p:cBhvr>
                                      <p:to>
                                        <p:strVal val="visible"/>
                                      </p:to>
                                    </p:set>
                                    <p:animEffect transition="in" filter="blinds(horizontal)">
                                      <p:cBhvr>
                                        <p:cTn id="15" dur="500"/>
                                        <p:tgtEl>
                                          <p:spTgt spid="6021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2123"/>
                                        </p:tgtEl>
                                        <p:attrNameLst>
                                          <p:attrName>style.visibility</p:attrName>
                                        </p:attrNameLst>
                                      </p:cBhvr>
                                      <p:to>
                                        <p:strVal val="visible"/>
                                      </p:to>
                                    </p:set>
                                    <p:animEffect transition="in" filter="blinds(horizontal)">
                                      <p:cBhvr>
                                        <p:cTn id="18" dur="500"/>
                                        <p:tgtEl>
                                          <p:spTgt spid="602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8" grpId="0"/>
      <p:bldP spid="602119" grpId="0"/>
      <p:bldP spid="602122" grpId="0" animBg="1"/>
      <p:bldP spid="6021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58434" name="Rectangle 2"/>
          <p:cNvSpPr>
            <a:spLocks noGrp="1" noChangeArrowheads="1"/>
          </p:cNvSpPr>
          <p:nvPr>
            <p:ph type="body" idx="1"/>
          </p:nvPr>
        </p:nvSpPr>
        <p:spPr>
          <a:xfrm>
            <a:off x="228600" y="0"/>
            <a:ext cx="8915400" cy="6019800"/>
          </a:xfrm>
        </p:spPr>
        <p:txBody>
          <a:bodyPr/>
          <a:lstStyle/>
          <a:p>
            <a:pPr algn="ctr">
              <a:buFontTx/>
              <a:buNone/>
            </a:pPr>
            <a:endParaRPr lang="en-US"/>
          </a:p>
          <a:p>
            <a:pPr algn="ctr">
              <a:buFontTx/>
              <a:buNone/>
            </a:pPr>
            <a:r>
              <a:rPr lang="en-US"/>
              <a:t>Some nodes in the network</a:t>
            </a:r>
          </a:p>
          <a:p>
            <a:pPr algn="ctr">
              <a:buFontTx/>
              <a:buNone/>
            </a:pPr>
            <a:endParaRPr lang="en-US"/>
          </a:p>
          <a:p>
            <a:pPr>
              <a:buFontTx/>
              <a:buNone/>
            </a:pPr>
            <a:r>
              <a:rPr lang="en-US"/>
              <a:t>GCR1      putative G protein coupled receptor</a:t>
            </a:r>
          </a:p>
          <a:p>
            <a:pPr>
              <a:buFontTx/>
              <a:buNone/>
            </a:pPr>
            <a:r>
              <a:rPr lang="en-US"/>
              <a:t>OST1       protein</a:t>
            </a:r>
          </a:p>
          <a:p>
            <a:pPr>
              <a:buFontTx/>
              <a:buNone/>
            </a:pPr>
            <a:r>
              <a:rPr lang="en-US"/>
              <a:t>NO           Nitric Oxide</a:t>
            </a:r>
          </a:p>
          <a:p>
            <a:pPr>
              <a:buFontTx/>
              <a:buNone/>
            </a:pPr>
            <a:r>
              <a:rPr lang="en-US"/>
              <a:t>ABH1      RNA cap-binding protein</a:t>
            </a:r>
          </a:p>
          <a:p>
            <a:pPr>
              <a:buFontTx/>
              <a:buNone/>
            </a:pPr>
            <a:r>
              <a:rPr lang="en-US"/>
              <a:t>RAC1      small GTPase protein</a:t>
            </a:r>
          </a:p>
          <a:p>
            <a:pPr>
              <a:buFontTx/>
              <a:buNone/>
            </a:pPr>
            <a:r>
              <a:rPr lang="en-US" sz="4800" b="1">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29794" name="Rectangle 2"/>
          <p:cNvSpPr>
            <a:spLocks noGrp="1" noChangeArrowheads="1"/>
          </p:cNvSpPr>
          <p:nvPr>
            <p:ph type="body" idx="1"/>
          </p:nvPr>
        </p:nvSpPr>
        <p:spPr>
          <a:xfrm>
            <a:off x="152400" y="228600"/>
            <a:ext cx="8839200" cy="5867400"/>
          </a:xfrm>
        </p:spPr>
        <p:txBody>
          <a:bodyPr/>
          <a:lstStyle/>
          <a:p>
            <a:pPr algn="ctr">
              <a:buFontTx/>
              <a:buNone/>
            </a:pPr>
            <a:r>
              <a:rPr lang="en-US" b="1" dirty="0"/>
              <a:t>Modeling problem</a:t>
            </a:r>
          </a:p>
          <a:p>
            <a:pPr algn="ctr">
              <a:buFontTx/>
              <a:buNone/>
            </a:pPr>
            <a:endParaRPr lang="en-US" b="1" dirty="0"/>
          </a:p>
          <a:p>
            <a:r>
              <a:rPr lang="en-US" b="1" dirty="0"/>
              <a:t>interaction data produced by the biologist in the form of a diagram </a:t>
            </a:r>
            <a:r>
              <a:rPr lang="en-US" b="1" dirty="0" smtClean="0"/>
              <a:t>(</a:t>
            </a:r>
            <a:r>
              <a:rPr lang="en-US" b="1" i="1" dirty="0" smtClean="0"/>
              <a:t>e.g.</a:t>
            </a:r>
            <a:r>
              <a:rPr lang="en-US" b="1" dirty="0" smtClean="0"/>
              <a:t>, some </a:t>
            </a:r>
            <a:r>
              <a:rPr lang="en-US" b="1" dirty="0"/>
              <a:t>type of labeled </a:t>
            </a:r>
            <a:r>
              <a:rPr lang="en-US" b="1" dirty="0" smtClean="0"/>
              <a:t>digraph)</a:t>
            </a:r>
            <a:endParaRPr lang="en-US" b="1" dirty="0"/>
          </a:p>
          <a:p>
            <a:pPr>
              <a:buFontTx/>
              <a:buNone/>
            </a:pPr>
            <a:endParaRPr lang="en-US" b="1" dirty="0"/>
          </a:p>
          <a:p>
            <a:r>
              <a:rPr lang="en-US" b="1" dirty="0"/>
              <a:t>wish to pose questions about the behavior (dynamics) of such a network </a:t>
            </a:r>
          </a:p>
          <a:p>
            <a:pPr>
              <a:buFontTx/>
              <a:buNone/>
            </a:pPr>
            <a:endParaRPr lang="en-US" b="1" dirty="0"/>
          </a:p>
          <a:p>
            <a:pPr lvl="1"/>
            <a:r>
              <a:rPr lang="en-US" b="1" dirty="0"/>
              <a:t>essential to provide a precise mathematical formulation of its dynamics, and specifically how the state of each node depends on the state of the nodes interacting </a:t>
            </a:r>
            <a:r>
              <a:rPr lang="en-US" b="1" dirty="0" smtClean="0"/>
              <a:t>with it</a:t>
            </a:r>
            <a:endParaRPr lang="en-US" b="1" dirty="0"/>
          </a:p>
          <a:p>
            <a:pPr>
              <a:buFontTx/>
              <a:buNone/>
            </a:pPr>
            <a:endParaRPr lang="en-US" dirty="0"/>
          </a:p>
          <a:p>
            <a:pPr algn="ctr">
              <a:buFontTx/>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ISBRA 2012</a:t>
            </a:r>
            <a:endParaRPr lang="en-US"/>
          </a:p>
        </p:txBody>
      </p:sp>
      <p:pic>
        <p:nvPicPr>
          <p:cNvPr id="596996" name="Picture 4" descr="fig2_upd-new"/>
          <p:cNvPicPr>
            <a:picLocks noChangeAspect="1" noChangeArrowheads="1"/>
          </p:cNvPicPr>
          <p:nvPr/>
        </p:nvPicPr>
        <p:blipFill>
          <a:blip r:embed="rId2" cstate="print"/>
          <a:srcRect/>
          <a:stretch>
            <a:fillRect/>
          </a:stretch>
        </p:blipFill>
        <p:spPr bwMode="auto">
          <a:xfrm>
            <a:off x="228600" y="182563"/>
            <a:ext cx="4419600" cy="3524250"/>
          </a:xfrm>
          <a:prstGeom prst="rect">
            <a:avLst/>
          </a:prstGeom>
          <a:noFill/>
          <a:ln w="9525">
            <a:noFill/>
            <a:miter lim="800000"/>
            <a:headEnd/>
            <a:tailEnd/>
          </a:ln>
        </p:spPr>
      </p:pic>
      <p:sp>
        <p:nvSpPr>
          <p:cNvPr id="596998" name="Text Box 6"/>
          <p:cNvSpPr txBox="1">
            <a:spLocks noChangeArrowheads="1"/>
          </p:cNvSpPr>
          <p:nvPr/>
        </p:nvSpPr>
        <p:spPr bwMode="auto">
          <a:xfrm>
            <a:off x="228600" y="4038600"/>
            <a:ext cx="8763000" cy="1477328"/>
          </a:xfrm>
          <a:prstGeom prst="rect">
            <a:avLst/>
          </a:prstGeom>
          <a:noFill/>
          <a:ln w="9525">
            <a:noFill/>
            <a:miter lim="800000"/>
            <a:headEnd/>
            <a:tailEnd/>
          </a:ln>
          <a:effectLst/>
        </p:spPr>
        <p:txBody>
          <a:bodyPr>
            <a:spAutoFit/>
          </a:bodyPr>
          <a:lstStyle/>
          <a:p>
            <a:r>
              <a:rPr lang="en-US" dirty="0"/>
              <a:t>(left)</a:t>
            </a:r>
            <a:r>
              <a:rPr lang="en-US" b="1" dirty="0"/>
              <a:t> </a:t>
            </a:r>
            <a:r>
              <a:rPr lang="en-US" dirty="0"/>
              <a:t>Guard cell signal transduction network for ABA-induced </a:t>
            </a:r>
            <a:r>
              <a:rPr lang="en-US" dirty="0" err="1"/>
              <a:t>stomatal</a:t>
            </a:r>
            <a:r>
              <a:rPr lang="en-US" dirty="0"/>
              <a:t> closure manually </a:t>
            </a:r>
            <a:r>
              <a:rPr lang="en-US" dirty="0" err="1"/>
              <a:t>curated</a:t>
            </a:r>
            <a:r>
              <a:rPr lang="en-US" dirty="0"/>
              <a:t> by Li, </a:t>
            </a:r>
            <a:r>
              <a:rPr lang="en-US" dirty="0" err="1"/>
              <a:t>Assmann</a:t>
            </a:r>
            <a:r>
              <a:rPr lang="en-US" dirty="0"/>
              <a:t> and Albert [</a:t>
            </a:r>
            <a:r>
              <a:rPr lang="en-US" b="1" dirty="0"/>
              <a:t>source: </a:t>
            </a:r>
            <a:r>
              <a:rPr lang="en-US" b="1" dirty="0" err="1"/>
              <a:t>PloS</a:t>
            </a:r>
            <a:r>
              <a:rPr lang="en-US" b="1" dirty="0"/>
              <a:t> Biology, 10 (4), 2006</a:t>
            </a:r>
            <a:r>
              <a:rPr lang="en-US" dirty="0"/>
              <a:t>]. </a:t>
            </a:r>
          </a:p>
          <a:p>
            <a:endParaRPr lang="en-US" dirty="0"/>
          </a:p>
          <a:p>
            <a:r>
              <a:rPr lang="en-US" dirty="0"/>
              <a:t>( right) our developed automated network synthesis procedure produced a reduced (fewer edges) network while preserving all observed </a:t>
            </a:r>
            <a:r>
              <a:rPr lang="en-US" dirty="0" smtClean="0"/>
              <a:t>pathways</a:t>
            </a:r>
            <a:endParaRPr lang="en-US" dirty="0"/>
          </a:p>
        </p:txBody>
      </p:sp>
      <p:pic>
        <p:nvPicPr>
          <p:cNvPr id="596999" name="Picture 7" descr="Image2"/>
          <p:cNvPicPr>
            <a:picLocks noChangeAspect="1" noChangeArrowheads="1"/>
          </p:cNvPicPr>
          <p:nvPr/>
        </p:nvPicPr>
        <p:blipFill>
          <a:blip r:embed="rId3" cstate="print"/>
          <a:srcRect/>
          <a:stretch>
            <a:fillRect/>
          </a:stretch>
        </p:blipFill>
        <p:spPr bwMode="auto">
          <a:xfrm>
            <a:off x="4800600" y="193675"/>
            <a:ext cx="4114800" cy="3500438"/>
          </a:xfrm>
          <a:prstGeom prst="rect">
            <a:avLst/>
          </a:prstGeom>
          <a:noFill/>
        </p:spPr>
      </p:pic>
      <p:sp>
        <p:nvSpPr>
          <p:cNvPr id="7" name="TextBox 6"/>
          <p:cNvSpPr txBox="1"/>
          <p:nvPr/>
        </p:nvSpPr>
        <p:spPr>
          <a:xfrm>
            <a:off x="991721" y="5816921"/>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graphicFrame>
        <p:nvGraphicFramePr>
          <p:cNvPr id="599042" name="Object 2"/>
          <p:cNvGraphicFramePr>
            <a:graphicFrameLocks noChangeAspect="1"/>
          </p:cNvGraphicFramePr>
          <p:nvPr/>
        </p:nvGraphicFramePr>
        <p:xfrm>
          <a:off x="2147888" y="0"/>
          <a:ext cx="5472112" cy="6858000"/>
        </p:xfrm>
        <a:graphic>
          <a:graphicData uri="http://schemas.openxmlformats.org/presentationml/2006/ole">
            <p:oleObj spid="_x0000_s599042" name="Acrobat Document" r:id="rId3" imgW="5668166" imgH="8019048" progId="AcroExch.Document.7">
              <p:embed/>
            </p:oleObj>
          </a:graphicData>
        </a:graphic>
      </p:graphicFrame>
      <p:sp>
        <p:nvSpPr>
          <p:cNvPr id="5" name="TextBox 4"/>
          <p:cNvSpPr txBox="1"/>
          <p:nvPr/>
        </p:nvSpPr>
        <p:spPr>
          <a:xfrm>
            <a:off x="765943" y="206343"/>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smtClean="0"/>
              <a:t>ISBRA 2012</a:t>
            </a:r>
            <a:endParaRPr lang="en-US" dirty="0"/>
          </a:p>
        </p:txBody>
      </p:sp>
      <p:sp>
        <p:nvSpPr>
          <p:cNvPr id="600067" name="Rectangle 3"/>
          <p:cNvSpPr>
            <a:spLocks noGrp="1" noChangeArrowheads="1"/>
          </p:cNvSpPr>
          <p:nvPr>
            <p:ph type="body" idx="1"/>
          </p:nvPr>
        </p:nvSpPr>
        <p:spPr>
          <a:xfrm>
            <a:off x="0" y="0"/>
            <a:ext cx="9144000" cy="4876800"/>
          </a:xfrm>
        </p:spPr>
        <p:txBody>
          <a:bodyPr/>
          <a:lstStyle/>
          <a:p>
            <a:pPr algn="ctr">
              <a:buFontTx/>
              <a:buNone/>
            </a:pPr>
            <a:endParaRPr lang="en-US" dirty="0"/>
          </a:p>
          <a:p>
            <a:pPr algn="ctr">
              <a:buFontTx/>
              <a:buNone/>
            </a:pPr>
            <a:r>
              <a:rPr lang="en-US" b="1" dirty="0">
                <a:solidFill>
                  <a:srgbClr val="008000"/>
                </a:solidFill>
              </a:rPr>
              <a:t>Summary of comparison of the two networks</a:t>
            </a:r>
          </a:p>
          <a:p>
            <a:endParaRPr lang="en-US" b="1" dirty="0">
              <a:solidFill>
                <a:srgbClr val="008000"/>
              </a:solidFill>
            </a:endParaRPr>
          </a:p>
          <a:p>
            <a:r>
              <a:rPr lang="en-US" b="1" dirty="0">
                <a:solidFill>
                  <a:srgbClr val="008000"/>
                </a:solidFill>
              </a:rPr>
              <a:t>Li et al. has 54 vertices and 92 edges</a:t>
            </a:r>
          </a:p>
          <a:p>
            <a:pPr>
              <a:buFontTx/>
              <a:buNone/>
            </a:pPr>
            <a:r>
              <a:rPr lang="en-US" b="1" dirty="0">
                <a:solidFill>
                  <a:srgbClr val="008000"/>
                </a:solidFill>
              </a:rPr>
              <a:t>    our network has 57 vertices but 84 edges</a:t>
            </a:r>
          </a:p>
          <a:p>
            <a:r>
              <a:rPr lang="en-US" b="1" dirty="0">
                <a:solidFill>
                  <a:srgbClr val="008000"/>
                </a:solidFill>
              </a:rPr>
              <a:t>Both networks have identical strongly connected component of vertices</a:t>
            </a:r>
          </a:p>
          <a:p>
            <a:r>
              <a:rPr lang="en-US" b="1" dirty="0">
                <a:solidFill>
                  <a:srgbClr val="008000"/>
                </a:solidFill>
              </a:rPr>
              <a:t>All the paths present in the Li et al.’s reconstruction are present in our network as well</a:t>
            </a:r>
          </a:p>
          <a:p>
            <a:r>
              <a:rPr lang="en-US" b="1" dirty="0">
                <a:solidFill>
                  <a:srgbClr val="008000"/>
                </a:solidFill>
              </a:rPr>
              <a:t>The two networks have 71 common edges</a:t>
            </a:r>
          </a:p>
          <a:p>
            <a:r>
              <a:rPr lang="en-US" b="1" dirty="0">
                <a:solidFill>
                  <a:srgbClr val="008000"/>
                </a:solidFill>
              </a:rPr>
              <a:t>It took a few seconds to synthesize our network</a:t>
            </a:r>
          </a:p>
          <a:p>
            <a:endParaRPr lang="en-US" dirty="0"/>
          </a:p>
        </p:txBody>
      </p:sp>
      <p:sp>
        <p:nvSpPr>
          <p:cNvPr id="5" name="TextBox 4"/>
          <p:cNvSpPr txBox="1"/>
          <p:nvPr/>
        </p:nvSpPr>
        <p:spPr>
          <a:xfrm>
            <a:off x="709499" y="5085757"/>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04163" name="Rectangle 3"/>
          <p:cNvSpPr>
            <a:spLocks noGrp="1" noChangeArrowheads="1"/>
          </p:cNvSpPr>
          <p:nvPr>
            <p:ph type="body" idx="1"/>
          </p:nvPr>
        </p:nvSpPr>
        <p:spPr>
          <a:xfrm>
            <a:off x="228600" y="0"/>
            <a:ext cx="8915400" cy="6096000"/>
          </a:xfrm>
        </p:spPr>
        <p:txBody>
          <a:bodyPr/>
          <a:lstStyle/>
          <a:p>
            <a:pPr algn="ctr">
              <a:buFontTx/>
              <a:buNone/>
            </a:pPr>
            <a:endParaRPr lang="en-US"/>
          </a:p>
          <a:p>
            <a:pPr algn="ctr">
              <a:buFontTx/>
              <a:buNone/>
            </a:pPr>
            <a:endParaRPr lang="en-US"/>
          </a:p>
          <a:p>
            <a:pPr algn="ctr">
              <a:buFontTx/>
              <a:buNone/>
            </a:pPr>
            <a:endParaRPr lang="en-US"/>
          </a:p>
          <a:p>
            <a:pPr algn="ctr">
              <a:buFontTx/>
              <a:buNone/>
            </a:pPr>
            <a:r>
              <a:rPr lang="en-US" b="1">
                <a:solidFill>
                  <a:srgbClr val="008000"/>
                </a:solidFill>
              </a:rPr>
              <a:t>Summary of comparison of the two networks (continued)</a:t>
            </a:r>
          </a:p>
          <a:p>
            <a:pPr algn="ctr">
              <a:buFontTx/>
              <a:buNone/>
            </a:pPr>
            <a:endParaRPr lang="en-US" b="1">
              <a:solidFill>
                <a:srgbClr val="008000"/>
              </a:solidFill>
            </a:endParaRPr>
          </a:p>
          <a:p>
            <a:pPr>
              <a:buFontTx/>
              <a:buNone/>
            </a:pPr>
            <a:r>
              <a:rPr lang="en-US" b="1">
                <a:solidFill>
                  <a:srgbClr val="008000"/>
                </a:solidFill>
              </a:rPr>
              <a:t>Thus the two networks are highly similar but diverge on a few edges, </a:t>
            </a:r>
          </a:p>
          <a:p>
            <a:pPr>
              <a:buFontTx/>
              <a:buNone/>
            </a:pPr>
            <a:endParaRPr lang="en-US" b="1">
              <a:solidFill>
                <a:srgbClr val="008000"/>
              </a:solidFill>
            </a:endParaRPr>
          </a:p>
          <a:p>
            <a:pPr>
              <a:buFontTx/>
              <a:buNone/>
            </a:pPr>
            <a:r>
              <a:rPr lang="en-US" b="1">
                <a:solidFill>
                  <a:srgbClr val="008000"/>
                </a:solidFill>
              </a:rPr>
              <a:t>All these discrepancies are  not due to algorithmic deficiencies but to human decisions. </a:t>
            </a:r>
          </a:p>
          <a:p>
            <a:pPr>
              <a:buFontTx/>
              <a:buNone/>
            </a:pPr>
            <a:endParaRPr lang="en-US" b="1">
              <a:solidFill>
                <a:srgbClr val="008000"/>
              </a:solidFill>
            </a:endParaRPr>
          </a:p>
        </p:txBody>
      </p:sp>
      <p:sp>
        <p:nvSpPr>
          <p:cNvPr id="5" name="TextBox 4"/>
          <p:cNvSpPr txBox="1"/>
          <p:nvPr/>
        </p:nvSpPr>
        <p:spPr>
          <a:xfrm>
            <a:off x="709499" y="5085757"/>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21571" name="Rectangle 3"/>
          <p:cNvSpPr>
            <a:spLocks noGrp="1" noChangeArrowheads="1"/>
          </p:cNvSpPr>
          <p:nvPr>
            <p:ph type="body" idx="1"/>
          </p:nvPr>
        </p:nvSpPr>
        <p:spPr>
          <a:xfrm>
            <a:off x="141288" y="0"/>
            <a:ext cx="9002712" cy="6096000"/>
          </a:xfrm>
        </p:spPr>
        <p:txBody>
          <a:bodyPr/>
          <a:lstStyle/>
          <a:p>
            <a:pPr algn="ctr">
              <a:buFontTx/>
              <a:buNone/>
            </a:pPr>
            <a:endParaRPr lang="en-US" dirty="0"/>
          </a:p>
          <a:p>
            <a:pPr algn="ctr">
              <a:buFontTx/>
              <a:buNone/>
            </a:pPr>
            <a:endParaRPr lang="en-US" dirty="0"/>
          </a:p>
          <a:p>
            <a:pPr algn="ctr">
              <a:buFontTx/>
              <a:buNone/>
            </a:pPr>
            <a:r>
              <a:rPr lang="en-US" b="1" dirty="0">
                <a:solidFill>
                  <a:srgbClr val="008000"/>
                </a:solidFill>
              </a:rPr>
              <a:t>Software is available at:</a:t>
            </a:r>
          </a:p>
          <a:p>
            <a:pPr algn="ctr">
              <a:buFontTx/>
              <a:buNone/>
            </a:pPr>
            <a:endParaRPr lang="en-US" b="1" dirty="0">
              <a:solidFill>
                <a:srgbClr val="008000"/>
              </a:solidFill>
            </a:endParaRPr>
          </a:p>
          <a:p>
            <a:pPr algn="ctr">
              <a:buFontTx/>
              <a:buNone/>
            </a:pPr>
            <a:r>
              <a:rPr lang="en-US" b="1" dirty="0" smtClean="0">
                <a:solidFill>
                  <a:srgbClr val="008000"/>
                </a:solidFill>
                <a:hlinkClick r:id="rId2" action="ppaction://hlinkfile"/>
              </a:rPr>
              <a:t>http://www.cs.uic.edu/~dasgupta/network-synthesis</a:t>
            </a:r>
            <a:r>
              <a:rPr lang="en-US" b="1" dirty="0" smtClean="0">
                <a:solidFill>
                  <a:srgbClr val="008000"/>
                </a:solidFill>
                <a:hlinkClick r:id="rId3" action="ppaction://hlinkfile"/>
              </a:rPr>
              <a:t>/ </a:t>
            </a:r>
            <a:endParaRPr lang="en-US" b="1" dirty="0">
              <a:solidFill>
                <a:srgbClr val="008000"/>
              </a:solidFill>
            </a:endParaRPr>
          </a:p>
          <a:p>
            <a:pPr algn="ctr">
              <a:buFontTx/>
              <a:buNone/>
            </a:pPr>
            <a:endParaRPr lang="en-US" b="1" dirty="0">
              <a:solidFill>
                <a:srgbClr val="008000"/>
              </a:solidFill>
            </a:endParaRPr>
          </a:p>
          <a:p>
            <a:r>
              <a:rPr lang="en-US" altLang="zh-CN" b="1" dirty="0">
                <a:solidFill>
                  <a:srgbClr val="008000"/>
                </a:solidFill>
                <a:ea typeface="宋体" pitchFamily="2" charset="-122"/>
              </a:rPr>
              <a:t>runs on any machine with MS Windows (Win32)</a:t>
            </a:r>
          </a:p>
          <a:p>
            <a:pPr lvl="1"/>
            <a:r>
              <a:rPr lang="en-US" altLang="zh-CN" b="1" dirty="0">
                <a:solidFill>
                  <a:srgbClr val="008000"/>
                </a:solidFill>
                <a:ea typeface="宋体" pitchFamily="2" charset="-122"/>
              </a:rPr>
              <a:t> click, save the executable and </a:t>
            </a:r>
            <a:r>
              <a:rPr lang="en-US" altLang="zh-CN" b="1" dirty="0" smtClean="0">
                <a:solidFill>
                  <a:srgbClr val="008000"/>
                </a:solidFill>
                <a:ea typeface="宋体" pitchFamily="2" charset="-122"/>
              </a:rPr>
              <a:t>run</a:t>
            </a:r>
            <a:endParaRPr lang="en-US" altLang="zh-CN" b="1" dirty="0">
              <a:solidFill>
                <a:srgbClr val="008000"/>
              </a:solidFill>
              <a:ea typeface="宋体"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66627" name="Rectangle 3"/>
          <p:cNvSpPr>
            <a:spLocks noGrp="1" noChangeArrowheads="1"/>
          </p:cNvSpPr>
          <p:nvPr>
            <p:ph type="body" idx="1"/>
          </p:nvPr>
        </p:nvSpPr>
        <p:spPr>
          <a:xfrm>
            <a:off x="228600" y="271463"/>
            <a:ext cx="8669338" cy="5634037"/>
          </a:xfrm>
        </p:spPr>
        <p:txBody>
          <a:bodyPr/>
          <a:lstStyle/>
          <a:p>
            <a:pPr algn="ctr">
              <a:buFontTx/>
              <a:buNone/>
            </a:pPr>
            <a:r>
              <a:rPr lang="en-US" b="1" dirty="0">
                <a:solidFill>
                  <a:srgbClr val="008000"/>
                </a:solidFill>
              </a:rPr>
              <a:t>Data </a:t>
            </a:r>
            <a:r>
              <a:rPr lang="en-US" b="1" dirty="0" smtClean="0">
                <a:solidFill>
                  <a:srgbClr val="008000"/>
                </a:solidFill>
              </a:rPr>
              <a:t>sources for this type of network synthesis</a:t>
            </a:r>
            <a:endParaRPr lang="en-US" b="1" dirty="0">
              <a:solidFill>
                <a:srgbClr val="008000"/>
              </a:solidFill>
            </a:endParaRPr>
          </a:p>
          <a:p>
            <a:pPr>
              <a:buFontTx/>
              <a:buNone/>
            </a:pPr>
            <a:r>
              <a:rPr lang="en-US" b="1" dirty="0">
                <a:solidFill>
                  <a:srgbClr val="008000"/>
                </a:solidFill>
              </a:rPr>
              <a:t>Signal transduction pathway repositories such as</a:t>
            </a:r>
          </a:p>
          <a:p>
            <a:pPr>
              <a:buFontTx/>
              <a:buNone/>
            </a:pPr>
            <a:endParaRPr lang="en-US" b="1" dirty="0">
              <a:solidFill>
                <a:srgbClr val="008000"/>
              </a:solidFill>
            </a:endParaRPr>
          </a:p>
          <a:p>
            <a:r>
              <a:rPr lang="en-US" b="1" dirty="0">
                <a:solidFill>
                  <a:srgbClr val="008000"/>
                </a:solidFill>
              </a:rPr>
              <a:t>TRANSPATH (</a:t>
            </a:r>
            <a:r>
              <a:rPr lang="en-US" sz="1800" b="1" dirty="0">
                <a:solidFill>
                  <a:srgbClr val="008000"/>
                </a:solidFill>
              </a:rPr>
              <a:t>http://www.gene-regulation.com/pub/databases.html#transpath</a:t>
            </a:r>
            <a:r>
              <a:rPr lang="en-US" b="1" dirty="0">
                <a:solidFill>
                  <a:srgbClr val="008000"/>
                </a:solidFill>
              </a:rPr>
              <a:t>)</a:t>
            </a:r>
          </a:p>
          <a:p>
            <a:r>
              <a:rPr lang="en-US" b="1" dirty="0">
                <a:solidFill>
                  <a:srgbClr val="008000"/>
                </a:solidFill>
              </a:rPr>
              <a:t>protein interaction databases such as the Search Tool for the Retrieval of Interacting Proteins (</a:t>
            </a:r>
            <a:r>
              <a:rPr lang="en-US" sz="1800" b="1" dirty="0">
                <a:solidFill>
                  <a:srgbClr val="008000"/>
                </a:solidFill>
              </a:rPr>
              <a:t>http://string.embl.de</a:t>
            </a:r>
            <a:r>
              <a:rPr lang="en-US" b="1" dirty="0">
                <a:solidFill>
                  <a:srgbClr val="008000"/>
                </a:solidFill>
              </a:rPr>
              <a:t>) </a:t>
            </a:r>
          </a:p>
          <a:p>
            <a:pPr>
              <a:buFontTx/>
              <a:buNone/>
            </a:pPr>
            <a:endParaRPr lang="en-US" b="1" dirty="0">
              <a:solidFill>
                <a:srgbClr val="008000"/>
              </a:solidFill>
            </a:endParaRPr>
          </a:p>
          <a:p>
            <a:pPr>
              <a:buFontTx/>
              <a:buNone/>
            </a:pPr>
            <a:r>
              <a:rPr lang="en-US" b="1" dirty="0">
                <a:solidFill>
                  <a:srgbClr val="008000"/>
                </a:solidFill>
              </a:rPr>
              <a:t>contain up to thousands of interactions, a large number of which are not supported by direct physical evidence. </a:t>
            </a:r>
          </a:p>
          <a:p>
            <a:pPr>
              <a:buFontTx/>
              <a:buNone/>
            </a:pPr>
            <a:endParaRPr lang="en-US" b="1" dirty="0">
              <a:solidFill>
                <a:srgbClr val="008000"/>
              </a:solidFill>
            </a:endParaRPr>
          </a:p>
          <a:p>
            <a:pPr>
              <a:buFontTx/>
              <a:buNone/>
            </a:pPr>
            <a:r>
              <a:rPr lang="en-US" b="1" dirty="0">
                <a:solidFill>
                  <a:srgbClr val="008000"/>
                </a:solidFill>
              </a:rPr>
              <a:t>NET-SYNTHESIS can be used to filter redundant information while keeping all direct interactions</a:t>
            </a:r>
          </a:p>
          <a:p>
            <a:pPr>
              <a:buFontTx/>
              <a:buNone/>
            </a:pPr>
            <a:endParaRPr lang="en-US"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05539" name="Rectangle 3"/>
          <p:cNvSpPr>
            <a:spLocks noGrp="1" noChangeArrowheads="1"/>
          </p:cNvSpPr>
          <p:nvPr>
            <p:ph type="body" idx="1"/>
          </p:nvPr>
        </p:nvSpPr>
        <p:spPr>
          <a:xfrm>
            <a:off x="406400" y="457200"/>
            <a:ext cx="8229600" cy="5745163"/>
          </a:xfrm>
        </p:spPr>
        <p:txBody>
          <a:bodyPr/>
          <a:lstStyle/>
          <a:p>
            <a:pPr algn="ctr">
              <a:buFontTx/>
              <a:buNone/>
            </a:pPr>
            <a:endParaRPr lang="en-US"/>
          </a:p>
          <a:p>
            <a:pPr algn="ctr">
              <a:buFontTx/>
              <a:buNone/>
            </a:pPr>
            <a:endParaRPr lang="en-US"/>
          </a:p>
          <a:p>
            <a:pPr algn="ctr">
              <a:buFontTx/>
              <a:buNone/>
            </a:pPr>
            <a:endParaRPr lang="en-US"/>
          </a:p>
          <a:p>
            <a:pPr algn="ctr">
              <a:buFontTx/>
              <a:buNone/>
            </a:pPr>
            <a:r>
              <a:rPr lang="en-US" sz="3200" b="1">
                <a:solidFill>
                  <a:srgbClr val="008000"/>
                </a:solidFill>
              </a:rPr>
              <a:t>Transitive reduction step used a heuristic</a:t>
            </a:r>
          </a:p>
          <a:p>
            <a:pPr algn="ctr">
              <a:buFontTx/>
              <a:buNone/>
            </a:pPr>
            <a:endParaRPr lang="en-US" sz="3200" b="1">
              <a:solidFill>
                <a:srgbClr val="008000"/>
              </a:solidFill>
            </a:endParaRPr>
          </a:p>
          <a:p>
            <a:pPr algn="ctr">
              <a:buFontTx/>
              <a:buNone/>
            </a:pPr>
            <a:r>
              <a:rPr lang="en-US" sz="3200" b="1">
                <a:solidFill>
                  <a:srgbClr val="008000"/>
                </a:solidFill>
              </a:rPr>
              <a:t>How good is the heuristic in general?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14403" name="Rectangle 3"/>
          <p:cNvSpPr>
            <a:spLocks noGrp="1" noChangeArrowheads="1"/>
          </p:cNvSpPr>
          <p:nvPr>
            <p:ph type="body" idx="1"/>
          </p:nvPr>
        </p:nvSpPr>
        <p:spPr>
          <a:xfrm>
            <a:off x="0" y="0"/>
            <a:ext cx="9144000" cy="6096000"/>
          </a:xfrm>
        </p:spPr>
        <p:txBody>
          <a:bodyPr/>
          <a:lstStyle/>
          <a:p>
            <a:pPr algn="ctr">
              <a:buFontTx/>
              <a:buNone/>
            </a:pPr>
            <a:endParaRPr lang="en-US" dirty="0"/>
          </a:p>
          <a:p>
            <a:pPr algn="ctr">
              <a:buFontTx/>
              <a:buNone/>
            </a:pPr>
            <a:endParaRPr lang="en-US" dirty="0"/>
          </a:p>
          <a:p>
            <a:pPr algn="ctr">
              <a:buFontTx/>
              <a:buNone/>
            </a:pPr>
            <a:endParaRPr lang="en-US" dirty="0"/>
          </a:p>
          <a:p>
            <a:pPr algn="ctr">
              <a:buFontTx/>
              <a:buNone/>
            </a:pPr>
            <a:r>
              <a:rPr lang="en-US" sz="2800" b="1" dirty="0">
                <a:solidFill>
                  <a:srgbClr val="008000"/>
                </a:solidFill>
              </a:rPr>
              <a:t>Performance of our BTR algorithm on </a:t>
            </a:r>
            <a:endParaRPr lang="en-US" sz="2800" b="1" dirty="0" smtClean="0">
              <a:solidFill>
                <a:srgbClr val="008000"/>
              </a:solidFill>
            </a:endParaRPr>
          </a:p>
          <a:p>
            <a:pPr algn="ctr">
              <a:buFontTx/>
              <a:buNone/>
            </a:pPr>
            <a:r>
              <a:rPr lang="en-US" sz="2800" b="1" dirty="0" smtClean="0">
                <a:solidFill>
                  <a:srgbClr val="008000"/>
                </a:solidFill>
              </a:rPr>
              <a:t>“random” </a:t>
            </a:r>
            <a:r>
              <a:rPr lang="en-US" sz="2800" b="1" dirty="0">
                <a:solidFill>
                  <a:srgbClr val="008000"/>
                </a:solidFill>
              </a:rPr>
              <a:t>signal transduction networks</a:t>
            </a:r>
          </a:p>
          <a:p>
            <a:pPr algn="ctr">
              <a:buFontTx/>
              <a:buNone/>
            </a:pPr>
            <a:endParaRPr lang="en-US" dirty="0"/>
          </a:p>
          <a:p>
            <a:pPr algn="ctr">
              <a:buFontTx/>
              <a:buNone/>
            </a:pPr>
            <a:endParaRPr lang="en-US" dirty="0"/>
          </a:p>
          <a:p>
            <a:pPr algn="ctr">
              <a:buFontTx/>
              <a:buNone/>
            </a:pPr>
            <a:endParaRPr lang="en-US" dirty="0"/>
          </a:p>
          <a:p>
            <a:pPr algn="ctr">
              <a:buFontTx/>
              <a:buNone/>
            </a:pPr>
            <a:r>
              <a:rPr lang="en-US" sz="3200" b="1" dirty="0"/>
              <a:t>But, what is a random biological network</a:t>
            </a:r>
            <a:r>
              <a:rPr lang="en-US" sz="3200" dirty="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15427" name="Rectangle 3"/>
          <p:cNvSpPr>
            <a:spLocks noGrp="1" noChangeArrowheads="1"/>
          </p:cNvSpPr>
          <p:nvPr>
            <p:ph type="body" idx="1"/>
          </p:nvPr>
        </p:nvSpPr>
        <p:spPr>
          <a:xfrm>
            <a:off x="152400" y="0"/>
            <a:ext cx="8991600" cy="6096000"/>
          </a:xfrm>
        </p:spPr>
        <p:txBody>
          <a:bodyPr/>
          <a:lstStyle/>
          <a:p>
            <a:endParaRPr lang="en-US" b="1" dirty="0"/>
          </a:p>
          <a:p>
            <a:pPr>
              <a:buFontTx/>
              <a:buNone/>
            </a:pPr>
            <a:r>
              <a:rPr lang="en-US" sz="2000" dirty="0" smtClean="0">
                <a:solidFill>
                  <a:srgbClr val="008000"/>
                </a:solidFill>
                <a:latin typeface="Arial" pitchFamily="34" charset="0"/>
                <a:cs typeface="Arial" pitchFamily="34" charset="0"/>
              </a:rPr>
              <a:t>Biological </a:t>
            </a:r>
            <a:r>
              <a:rPr lang="en-US" sz="2000" dirty="0">
                <a:solidFill>
                  <a:srgbClr val="008000"/>
                </a:solidFill>
                <a:latin typeface="Arial" pitchFamily="34" charset="0"/>
                <a:cs typeface="Arial" pitchFamily="34" charset="0"/>
              </a:rPr>
              <a:t>networks are </a:t>
            </a:r>
            <a:r>
              <a:rPr lang="en-US" sz="2000" dirty="0" smtClean="0">
                <a:solidFill>
                  <a:srgbClr val="008000"/>
                </a:solidFill>
                <a:latin typeface="Arial" pitchFamily="34" charset="0"/>
                <a:cs typeface="Arial" pitchFamily="34" charset="0"/>
              </a:rPr>
              <a:t>scale-free</a:t>
            </a:r>
            <a:r>
              <a:rPr lang="en-US" sz="2000" dirty="0">
                <a:solidFill>
                  <a:srgbClr val="008000"/>
                </a:solidFill>
                <a:latin typeface="Arial" pitchFamily="34" charset="0"/>
                <a:cs typeface="Arial" pitchFamily="34" charset="0"/>
              </a:rPr>
              <a:t>: </a:t>
            </a:r>
            <a:r>
              <a:rPr lang="en-US" sz="2000" i="1" dirty="0">
                <a:solidFill>
                  <a:srgbClr val="008000"/>
                </a:solidFill>
                <a:cs typeface="Arial" pitchFamily="34" charset="0"/>
              </a:rPr>
              <a:t>e.g</a:t>
            </a:r>
            <a:r>
              <a:rPr lang="en-US" sz="2000" i="1" dirty="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 </a:t>
            </a:r>
          </a:p>
          <a:p>
            <a:pPr>
              <a:buFontTx/>
              <a:buNone/>
            </a:pPr>
            <a:endParaRPr lang="en-US" sz="2000" dirty="0">
              <a:solidFill>
                <a:srgbClr val="008000"/>
              </a:solidFill>
              <a:latin typeface="Arial" pitchFamily="34" charset="0"/>
              <a:cs typeface="Arial" pitchFamily="34" charset="0"/>
            </a:endParaRPr>
          </a:p>
          <a:p>
            <a:pPr>
              <a:buFontTx/>
              <a:buNone/>
            </a:pPr>
            <a:r>
              <a:rPr lang="en-US" sz="2000" b="1" dirty="0">
                <a:solidFill>
                  <a:srgbClr val="008000"/>
                </a:solidFill>
                <a:latin typeface="Arial" pitchFamily="34" charset="0"/>
                <a:cs typeface="Arial" pitchFamily="34" charset="0"/>
              </a:rPr>
              <a:t>N. </a:t>
            </a:r>
            <a:r>
              <a:rPr lang="en-US" sz="2000" b="1" dirty="0" err="1">
                <a:solidFill>
                  <a:srgbClr val="008000"/>
                </a:solidFill>
                <a:latin typeface="Arial" pitchFamily="34" charset="0"/>
                <a:cs typeface="Arial" pitchFamily="34" charset="0"/>
              </a:rPr>
              <a:t>Guelzim</a:t>
            </a:r>
            <a:r>
              <a:rPr lang="en-US" sz="2000" b="1" dirty="0">
                <a:solidFill>
                  <a:srgbClr val="008000"/>
                </a:solidFill>
                <a:latin typeface="Arial" pitchFamily="34" charset="0"/>
                <a:cs typeface="Arial" pitchFamily="34" charset="0"/>
              </a:rPr>
              <a:t>, S. </a:t>
            </a:r>
            <a:r>
              <a:rPr lang="en-US" sz="2000" b="1" dirty="0" err="1">
                <a:solidFill>
                  <a:srgbClr val="008000"/>
                </a:solidFill>
                <a:latin typeface="Arial" pitchFamily="34" charset="0"/>
                <a:cs typeface="Arial" pitchFamily="34" charset="0"/>
              </a:rPr>
              <a:t>Bottani</a:t>
            </a:r>
            <a:r>
              <a:rPr lang="en-US" sz="2000" b="1" dirty="0">
                <a:solidFill>
                  <a:srgbClr val="008000"/>
                </a:solidFill>
                <a:latin typeface="Arial" pitchFamily="34" charset="0"/>
                <a:cs typeface="Arial" pitchFamily="34" charset="0"/>
              </a:rPr>
              <a:t>, P. </a:t>
            </a:r>
            <a:r>
              <a:rPr lang="en-US" sz="2000" b="1" dirty="0" err="1">
                <a:solidFill>
                  <a:srgbClr val="008000"/>
                </a:solidFill>
                <a:latin typeface="Arial" pitchFamily="34" charset="0"/>
                <a:cs typeface="Arial" pitchFamily="34" charset="0"/>
              </a:rPr>
              <a:t>Bourgine</a:t>
            </a:r>
            <a:r>
              <a:rPr lang="en-US" sz="2000" b="1" dirty="0">
                <a:solidFill>
                  <a:srgbClr val="008000"/>
                </a:solidFill>
                <a:latin typeface="Arial" pitchFamily="34" charset="0"/>
                <a:cs typeface="Arial" pitchFamily="34" charset="0"/>
              </a:rPr>
              <a:t>, and F. </a:t>
            </a:r>
            <a:r>
              <a:rPr lang="en-US" sz="2000" b="1" dirty="0" err="1">
                <a:solidFill>
                  <a:srgbClr val="008000"/>
                </a:solidFill>
                <a:latin typeface="Arial" pitchFamily="34" charset="0"/>
                <a:cs typeface="Arial" pitchFamily="34" charset="0"/>
              </a:rPr>
              <a:t>Kepes</a:t>
            </a:r>
            <a:r>
              <a:rPr lang="en-US" sz="2000" dirty="0">
                <a:solidFill>
                  <a:srgbClr val="008000"/>
                </a:solidFill>
                <a:latin typeface="Arial" pitchFamily="34" charset="0"/>
                <a:cs typeface="Arial" pitchFamily="34" charset="0"/>
              </a:rPr>
              <a:t>, </a:t>
            </a:r>
            <a:r>
              <a:rPr lang="en-US" sz="2000" i="1" dirty="0">
                <a:solidFill>
                  <a:srgbClr val="008000"/>
                </a:solidFill>
                <a:latin typeface="Arial" pitchFamily="34" charset="0"/>
                <a:cs typeface="Arial" pitchFamily="34" charset="0"/>
              </a:rPr>
              <a:t>Topological and causal structure of the yeast transcriptional regulatory network</a:t>
            </a:r>
            <a:r>
              <a:rPr lang="en-US" sz="2000" dirty="0">
                <a:solidFill>
                  <a:srgbClr val="008000"/>
                </a:solidFill>
                <a:latin typeface="Arial" pitchFamily="34" charset="0"/>
                <a:cs typeface="Arial" pitchFamily="34" charset="0"/>
              </a:rPr>
              <a:t>, </a:t>
            </a:r>
            <a:r>
              <a:rPr lang="en-US" sz="2000" u="sng" dirty="0">
                <a:solidFill>
                  <a:srgbClr val="008000"/>
                </a:solidFill>
                <a:latin typeface="Arial" pitchFamily="34" charset="0"/>
                <a:cs typeface="Arial" pitchFamily="34" charset="0"/>
              </a:rPr>
              <a:t>Nature </a:t>
            </a:r>
            <a:r>
              <a:rPr lang="en-US" sz="2000" u="sng" dirty="0" smtClean="0">
                <a:solidFill>
                  <a:srgbClr val="008000"/>
                </a:solidFill>
                <a:latin typeface="Arial" pitchFamily="34" charset="0"/>
                <a:cs typeface="Arial" pitchFamily="34" charset="0"/>
              </a:rPr>
              <a:t>Genetics</a:t>
            </a:r>
            <a:r>
              <a:rPr lang="en-US" sz="2000" i="1" dirty="0" smtClean="0">
                <a:solidFill>
                  <a:srgbClr val="008000"/>
                </a:solidFill>
                <a:latin typeface="Arial" pitchFamily="34" charset="0"/>
                <a:cs typeface="Arial" pitchFamily="34" charset="0"/>
              </a:rPr>
              <a:t> </a:t>
            </a:r>
            <a:r>
              <a:rPr lang="en-US" sz="2000" dirty="0">
                <a:solidFill>
                  <a:srgbClr val="008000"/>
                </a:solidFill>
                <a:latin typeface="Arial" pitchFamily="34" charset="0"/>
                <a:cs typeface="Arial" pitchFamily="34" charset="0"/>
              </a:rPr>
              <a:t>31, 60–63, </a:t>
            </a:r>
            <a:r>
              <a:rPr lang="en-US" sz="2000" dirty="0" smtClean="0">
                <a:solidFill>
                  <a:srgbClr val="008000"/>
                </a:solidFill>
                <a:latin typeface="Arial" pitchFamily="34" charset="0"/>
                <a:cs typeface="Arial" pitchFamily="34" charset="0"/>
              </a:rPr>
              <a:t>2002</a:t>
            </a:r>
          </a:p>
          <a:p>
            <a:pPr>
              <a:buFontTx/>
              <a:buNone/>
            </a:pPr>
            <a:endParaRPr lang="en-US" dirty="0" smtClean="0">
              <a:solidFill>
                <a:srgbClr val="008000"/>
              </a:solidFill>
            </a:endParaRPr>
          </a:p>
          <a:p>
            <a:pPr>
              <a:buFontTx/>
              <a:buNone/>
            </a:pPr>
            <a:r>
              <a:rPr lang="en-US" sz="2000" dirty="0" smtClean="0">
                <a:solidFill>
                  <a:srgbClr val="008000"/>
                </a:solidFill>
                <a:latin typeface="Arial" pitchFamily="34" charset="0"/>
                <a:cs typeface="Arial" pitchFamily="34" charset="0"/>
              </a:rPr>
              <a:t>Biological networks are NOT scale-free: </a:t>
            </a:r>
            <a:r>
              <a:rPr lang="en-US" sz="2000" i="1" dirty="0" smtClean="0">
                <a:solidFill>
                  <a:srgbClr val="008000"/>
                </a:solidFill>
                <a:cs typeface="Arial" pitchFamily="34" charset="0"/>
              </a:rPr>
              <a:t>e.g</a:t>
            </a:r>
            <a:r>
              <a:rPr lang="en-US" sz="2000" dirty="0" smtClean="0">
                <a:solidFill>
                  <a:srgbClr val="008000"/>
                </a:solidFill>
                <a:cs typeface="Arial" pitchFamily="34" charset="0"/>
              </a:rPr>
              <a:t>.</a:t>
            </a:r>
            <a:r>
              <a:rPr lang="en-US" sz="2000" dirty="0" smtClean="0">
                <a:solidFill>
                  <a:srgbClr val="008000"/>
                </a:solidFill>
                <a:latin typeface="Arial" pitchFamily="34" charset="0"/>
                <a:cs typeface="Arial" pitchFamily="34" charset="0"/>
              </a:rPr>
              <a:t>, :</a:t>
            </a:r>
          </a:p>
          <a:p>
            <a:endParaRPr lang="en-US" sz="2000" b="1" dirty="0" smtClean="0">
              <a:solidFill>
                <a:srgbClr val="008000"/>
              </a:solidFill>
              <a:latin typeface="Arial" pitchFamily="34" charset="0"/>
              <a:cs typeface="Arial" pitchFamily="34" charset="0"/>
            </a:endParaRPr>
          </a:p>
          <a:p>
            <a:pPr>
              <a:buFontTx/>
              <a:buNone/>
            </a:pPr>
            <a:r>
              <a:rPr lang="en-US" sz="2000" b="1" dirty="0" smtClean="0">
                <a:solidFill>
                  <a:srgbClr val="008000"/>
                </a:solidFill>
                <a:latin typeface="Arial" pitchFamily="34" charset="0"/>
                <a:cs typeface="Arial" pitchFamily="34" charset="0"/>
              </a:rPr>
              <a:t>R. </a:t>
            </a:r>
            <a:r>
              <a:rPr lang="en-US" sz="2000" b="1" dirty="0" err="1" smtClean="0">
                <a:solidFill>
                  <a:srgbClr val="008000"/>
                </a:solidFill>
                <a:latin typeface="Arial" pitchFamily="34" charset="0"/>
                <a:cs typeface="Arial" pitchFamily="34" charset="0"/>
              </a:rPr>
              <a:t>Khanin</a:t>
            </a:r>
            <a:r>
              <a:rPr lang="en-US" sz="2000" b="1" dirty="0" smtClean="0">
                <a:solidFill>
                  <a:srgbClr val="008000"/>
                </a:solidFill>
                <a:latin typeface="Arial" pitchFamily="34" charset="0"/>
                <a:cs typeface="Arial" pitchFamily="34" charset="0"/>
              </a:rPr>
              <a:t> and E. Wit</a:t>
            </a:r>
            <a:r>
              <a:rPr lang="en-US" sz="2000" dirty="0" smtClean="0">
                <a:solidFill>
                  <a:srgbClr val="008000"/>
                </a:solidFill>
                <a:latin typeface="Arial" pitchFamily="34" charset="0"/>
                <a:cs typeface="Arial" pitchFamily="34" charset="0"/>
              </a:rPr>
              <a:t>, </a:t>
            </a:r>
            <a:r>
              <a:rPr lang="en-US" sz="2000" i="1" dirty="0" smtClean="0">
                <a:solidFill>
                  <a:srgbClr val="008000"/>
                </a:solidFill>
                <a:latin typeface="Arial" pitchFamily="34" charset="0"/>
                <a:cs typeface="Arial" pitchFamily="34" charset="0"/>
              </a:rPr>
              <a:t>How Scale-Free Are Biological Networks ?</a:t>
            </a:r>
            <a:r>
              <a:rPr lang="en-US" sz="2000" dirty="0" smtClean="0">
                <a:solidFill>
                  <a:srgbClr val="008000"/>
                </a:solidFill>
                <a:latin typeface="Arial" pitchFamily="34" charset="0"/>
                <a:cs typeface="Arial" pitchFamily="34" charset="0"/>
              </a:rPr>
              <a:t>, </a:t>
            </a:r>
            <a:r>
              <a:rPr lang="en-US" sz="2000" u="sng" dirty="0" smtClean="0">
                <a:solidFill>
                  <a:srgbClr val="008000"/>
                </a:solidFill>
                <a:latin typeface="Arial" pitchFamily="34" charset="0"/>
                <a:cs typeface="Arial" pitchFamily="34" charset="0"/>
              </a:rPr>
              <a:t>Journal of Computational Biology</a:t>
            </a:r>
            <a:r>
              <a:rPr lang="en-US" sz="2000" dirty="0" smtClean="0">
                <a:solidFill>
                  <a:srgbClr val="008000"/>
                </a:solidFill>
                <a:latin typeface="Arial" pitchFamily="34" charset="0"/>
                <a:cs typeface="Arial" pitchFamily="34" charset="0"/>
              </a:rPr>
              <a:t>,</a:t>
            </a:r>
            <a:r>
              <a:rPr lang="en-US" sz="2000" b="1" dirty="0" smtClean="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rPr>
              <a:t>13 (3), 810 -818, 2006</a:t>
            </a:r>
          </a:p>
          <a:p>
            <a:pPr>
              <a:buFontTx/>
              <a:buNone/>
            </a:pPr>
            <a:endParaRPr lang="en-US" sz="2000" dirty="0" smtClean="0">
              <a:solidFill>
                <a:srgbClr val="008000"/>
              </a:solidFill>
              <a:latin typeface="Arial" pitchFamily="34" charset="0"/>
              <a:cs typeface="Arial" pitchFamily="34" charset="0"/>
            </a:endParaRPr>
          </a:p>
          <a:p>
            <a:pPr>
              <a:buFontTx/>
              <a:buNone/>
            </a:pPr>
            <a:endParaRPr lang="en-US" sz="2000" dirty="0" smtClean="0">
              <a:solidFill>
                <a:srgbClr val="008000"/>
              </a:solidFill>
              <a:latin typeface="Arial" pitchFamily="34" charset="0"/>
              <a:cs typeface="Arial" pitchFamily="34" charset="0"/>
            </a:endParaRPr>
          </a:p>
          <a:p>
            <a:pPr>
              <a:buNone/>
            </a:pPr>
            <a:r>
              <a:rPr lang="en-US" b="1" dirty="0" smtClean="0">
                <a:solidFill>
                  <a:srgbClr val="008000"/>
                </a:solidFill>
              </a:rPr>
              <a:t>So, we decided to look at the literature ourselves and decide on a reasonable model for random signal transduction networks</a:t>
            </a:r>
          </a:p>
          <a:p>
            <a:pPr>
              <a:buFontTx/>
              <a:buNone/>
            </a:pPr>
            <a:endParaRPr lang="en-US" dirty="0" smtClean="0">
              <a:solidFill>
                <a:srgbClr val="008000"/>
              </a:solidFill>
            </a:endParaRPr>
          </a:p>
          <a:p>
            <a:pPr>
              <a:buFontTx/>
              <a:buNone/>
            </a:pPr>
            <a:endParaRPr lang="en-US" dirty="0">
              <a:solidFill>
                <a:srgbClr val="008000"/>
              </a:solidFill>
            </a:endParaRPr>
          </a:p>
          <a:p>
            <a:pPr>
              <a:buFontTx/>
              <a:buNone/>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16451" name="Rectangle 3"/>
          <p:cNvSpPr>
            <a:spLocks noGrp="1" noChangeArrowheads="1"/>
          </p:cNvSpPr>
          <p:nvPr>
            <p:ph type="body" idx="1"/>
          </p:nvPr>
        </p:nvSpPr>
        <p:spPr>
          <a:xfrm>
            <a:off x="152400" y="109538"/>
            <a:ext cx="8991600" cy="5986462"/>
          </a:xfrm>
        </p:spPr>
        <p:txBody>
          <a:bodyPr/>
          <a:lstStyle/>
          <a:p>
            <a:pPr>
              <a:buFontTx/>
              <a:buNone/>
            </a:pPr>
            <a:r>
              <a:rPr lang="en-US" b="1" dirty="0" smtClean="0">
                <a:solidFill>
                  <a:srgbClr val="008000"/>
                </a:solidFill>
              </a:rPr>
              <a:t>According to us, random </a:t>
            </a:r>
            <a:r>
              <a:rPr lang="en-US" b="1" dirty="0">
                <a:solidFill>
                  <a:srgbClr val="008000"/>
                </a:solidFill>
              </a:rPr>
              <a:t>signal transduction </a:t>
            </a:r>
            <a:r>
              <a:rPr lang="en-US" b="1" dirty="0" smtClean="0">
                <a:solidFill>
                  <a:srgbClr val="008000"/>
                </a:solidFill>
              </a:rPr>
              <a:t>networks:</a:t>
            </a:r>
            <a:endParaRPr lang="en-US" b="1" dirty="0">
              <a:solidFill>
                <a:srgbClr val="008000"/>
              </a:solidFill>
            </a:endParaRPr>
          </a:p>
          <a:p>
            <a:r>
              <a:rPr lang="en-US" b="1" dirty="0">
                <a:solidFill>
                  <a:srgbClr val="008000"/>
                </a:solidFill>
              </a:rPr>
              <a:t>distribution of in-degree of the network is </a:t>
            </a:r>
            <a:r>
              <a:rPr lang="en-US" b="1" dirty="0">
                <a:solidFill>
                  <a:srgbClr val="0033CC"/>
                </a:solidFill>
              </a:rPr>
              <a:t>exponential</a:t>
            </a:r>
            <a:r>
              <a:rPr lang="en-US" b="1" dirty="0">
                <a:solidFill>
                  <a:srgbClr val="008000"/>
                </a:solidFill>
              </a:rPr>
              <a:t>: </a:t>
            </a:r>
          </a:p>
          <a:p>
            <a:pPr>
              <a:buFontTx/>
              <a:buNone/>
            </a:pPr>
            <a:r>
              <a:rPr lang="en-US" b="1" dirty="0">
                <a:solidFill>
                  <a:srgbClr val="008000"/>
                </a:solidFill>
              </a:rPr>
              <a:t>     </a:t>
            </a:r>
            <a:r>
              <a:rPr lang="en-US" sz="1800" b="1" dirty="0">
                <a:solidFill>
                  <a:srgbClr val="008000"/>
                </a:solidFill>
              </a:rPr>
              <a:t>Pr[in-degree=x]=L e</a:t>
            </a:r>
            <a:r>
              <a:rPr lang="en-US" sz="1800" b="1" baseline="30000" dirty="0">
                <a:solidFill>
                  <a:srgbClr val="008000"/>
                </a:solidFill>
              </a:rPr>
              <a:t>-Lx</a:t>
            </a:r>
            <a:r>
              <a:rPr lang="en-US" sz="1800" b="1" dirty="0">
                <a:solidFill>
                  <a:srgbClr val="008000"/>
                </a:solidFill>
              </a:rPr>
              <a:t>,    </a:t>
            </a:r>
            <a:r>
              <a:rPr lang="en-US" sz="1800" b="1" dirty="0">
                <a:solidFill>
                  <a:srgbClr val="008000"/>
                </a:solidFill>
                <a:cs typeface="Times New Roman" pitchFamily="18" charset="0"/>
              </a:rPr>
              <a:t>½ ≤ </a:t>
            </a:r>
            <a:r>
              <a:rPr lang="en-US" sz="1800" b="1" dirty="0">
                <a:solidFill>
                  <a:srgbClr val="008000"/>
                </a:solidFill>
              </a:rPr>
              <a:t>L </a:t>
            </a:r>
            <a:r>
              <a:rPr lang="en-US" sz="1800" b="1" dirty="0">
                <a:solidFill>
                  <a:srgbClr val="008000"/>
                </a:solidFill>
                <a:cs typeface="Times New Roman" pitchFamily="18" charset="0"/>
              </a:rPr>
              <a:t>≤ ⅓</a:t>
            </a:r>
            <a:endParaRPr lang="en-US" sz="1800" b="1" dirty="0">
              <a:solidFill>
                <a:srgbClr val="008000"/>
              </a:solidFill>
            </a:endParaRPr>
          </a:p>
          <a:p>
            <a:pPr>
              <a:buFontTx/>
              <a:buNone/>
            </a:pPr>
            <a:r>
              <a:rPr lang="en-US" sz="1800" b="1" dirty="0">
                <a:solidFill>
                  <a:srgbClr val="008000"/>
                </a:solidFill>
              </a:rPr>
              <a:t>       maximum in-degree is </a:t>
            </a:r>
            <a:r>
              <a:rPr lang="en-US" sz="1800" b="1" dirty="0" smtClean="0">
                <a:solidFill>
                  <a:srgbClr val="008000"/>
                </a:solidFill>
              </a:rPr>
              <a:t>12</a:t>
            </a:r>
            <a:endParaRPr lang="en-US" sz="1800" b="1" dirty="0">
              <a:solidFill>
                <a:srgbClr val="008000"/>
              </a:solidFill>
            </a:endParaRPr>
          </a:p>
          <a:p>
            <a:r>
              <a:rPr lang="en-US" b="1" dirty="0">
                <a:solidFill>
                  <a:srgbClr val="008000"/>
                </a:solidFill>
              </a:rPr>
              <a:t>distribution of out-degree is </a:t>
            </a:r>
            <a:r>
              <a:rPr lang="en-US" b="1" dirty="0">
                <a:solidFill>
                  <a:srgbClr val="0033CC"/>
                </a:solidFill>
              </a:rPr>
              <a:t>governed by a power-law</a:t>
            </a:r>
            <a:r>
              <a:rPr lang="en-US" b="1" dirty="0">
                <a:solidFill>
                  <a:srgbClr val="008000"/>
                </a:solidFill>
              </a:rPr>
              <a:t>: </a:t>
            </a:r>
          </a:p>
          <a:p>
            <a:pPr>
              <a:buFontTx/>
              <a:buNone/>
            </a:pPr>
            <a:r>
              <a:rPr lang="en-US" b="1" dirty="0">
                <a:solidFill>
                  <a:srgbClr val="008000"/>
                </a:solidFill>
              </a:rPr>
              <a:t>        </a:t>
            </a:r>
            <a:r>
              <a:rPr lang="en-US" sz="1800" b="1" dirty="0">
                <a:solidFill>
                  <a:srgbClr val="008000"/>
                </a:solidFill>
              </a:rPr>
              <a:t>x </a:t>
            </a:r>
            <a:r>
              <a:rPr lang="en-US" sz="1800" b="1" dirty="0">
                <a:solidFill>
                  <a:srgbClr val="008000"/>
                </a:solidFill>
                <a:cs typeface="Times New Roman" pitchFamily="18" charset="0"/>
              </a:rPr>
              <a:t>≥</a:t>
            </a:r>
            <a:r>
              <a:rPr lang="en-US" sz="1800" b="1" dirty="0">
                <a:solidFill>
                  <a:srgbClr val="008000"/>
                </a:solidFill>
              </a:rPr>
              <a:t> 1 : Pr[out-degree=x]=</a:t>
            </a:r>
            <a:r>
              <a:rPr lang="en-US" sz="1800" b="1" dirty="0" err="1">
                <a:solidFill>
                  <a:srgbClr val="008000"/>
                </a:solidFill>
              </a:rPr>
              <a:t>cx</a:t>
            </a:r>
            <a:r>
              <a:rPr lang="en-US" sz="1800" b="1" baseline="30000" dirty="0">
                <a:solidFill>
                  <a:srgbClr val="008000"/>
                </a:solidFill>
              </a:rPr>
              <a:t>-c</a:t>
            </a:r>
            <a:r>
              <a:rPr lang="en-US" sz="1800" b="1" dirty="0">
                <a:solidFill>
                  <a:srgbClr val="008000"/>
                </a:solidFill>
              </a:rPr>
              <a:t>;  </a:t>
            </a:r>
          </a:p>
          <a:p>
            <a:pPr>
              <a:buFontTx/>
              <a:buNone/>
            </a:pPr>
            <a:r>
              <a:rPr lang="en-US" sz="1800" b="1" dirty="0">
                <a:solidFill>
                  <a:srgbClr val="008000"/>
                </a:solidFill>
              </a:rPr>
              <a:t>           Pr[out-degree=0] </a:t>
            </a:r>
            <a:r>
              <a:rPr lang="en-US" sz="1800" b="1" dirty="0">
                <a:solidFill>
                  <a:srgbClr val="008000"/>
                </a:solidFill>
                <a:cs typeface="Times New Roman" pitchFamily="18" charset="0"/>
              </a:rPr>
              <a:t>≥</a:t>
            </a:r>
            <a:r>
              <a:rPr lang="en-US" sz="1800" b="1" dirty="0">
                <a:solidFill>
                  <a:srgbClr val="008000"/>
                </a:solidFill>
              </a:rPr>
              <a:t> c, 2 &lt; c &lt; 3</a:t>
            </a:r>
          </a:p>
          <a:p>
            <a:pPr>
              <a:buFontTx/>
              <a:buNone/>
            </a:pPr>
            <a:r>
              <a:rPr lang="en-US" sz="1800" b="1" dirty="0">
                <a:solidFill>
                  <a:srgbClr val="008000"/>
                </a:solidFill>
              </a:rPr>
              <a:t>           maximum out-degree is </a:t>
            </a:r>
            <a:r>
              <a:rPr lang="en-US" sz="1800" b="1" dirty="0" smtClean="0">
                <a:solidFill>
                  <a:srgbClr val="008000"/>
                </a:solidFill>
              </a:rPr>
              <a:t>200</a:t>
            </a:r>
            <a:endParaRPr lang="en-US" b="1" dirty="0">
              <a:solidFill>
                <a:srgbClr val="008000"/>
              </a:solidFill>
            </a:endParaRPr>
          </a:p>
          <a:p>
            <a:r>
              <a:rPr lang="en-US" b="1" dirty="0" smtClean="0">
                <a:solidFill>
                  <a:srgbClr val="008000"/>
                </a:solidFill>
              </a:rPr>
              <a:t>ratio </a:t>
            </a:r>
            <a:r>
              <a:rPr lang="en-US" b="1" dirty="0">
                <a:solidFill>
                  <a:srgbClr val="008000"/>
                </a:solidFill>
              </a:rPr>
              <a:t>of </a:t>
            </a:r>
            <a:r>
              <a:rPr lang="en-US" b="1" dirty="0" err="1">
                <a:solidFill>
                  <a:srgbClr val="008000"/>
                </a:solidFill>
              </a:rPr>
              <a:t>excitory</a:t>
            </a:r>
            <a:r>
              <a:rPr lang="en-US" b="1" dirty="0">
                <a:solidFill>
                  <a:srgbClr val="008000"/>
                </a:solidFill>
              </a:rPr>
              <a:t> to inhibitory edges </a:t>
            </a:r>
            <a:r>
              <a:rPr lang="en-US" b="1" dirty="0">
                <a:solidFill>
                  <a:srgbClr val="0033CC"/>
                </a:solidFill>
              </a:rPr>
              <a:t>between 2 and </a:t>
            </a:r>
            <a:r>
              <a:rPr lang="en-US" b="1" dirty="0" smtClean="0">
                <a:solidFill>
                  <a:srgbClr val="0033CC"/>
                </a:solidFill>
              </a:rPr>
              <a:t>4</a:t>
            </a:r>
          </a:p>
          <a:p>
            <a:pPr>
              <a:buNone/>
            </a:pPr>
            <a:endParaRPr lang="en-US" b="1" dirty="0" smtClean="0">
              <a:solidFill>
                <a:srgbClr val="0033CC"/>
              </a:solidFill>
            </a:endParaRPr>
          </a:p>
          <a:p>
            <a:pPr>
              <a:buFontTx/>
              <a:buNone/>
            </a:pPr>
            <a:r>
              <a:rPr lang="en-US" sz="2000" b="1" dirty="0" smtClean="0">
                <a:solidFill>
                  <a:srgbClr val="008000"/>
                </a:solidFill>
              </a:rPr>
              <a:t>random graphs with prescribed degree distributions are generated using the procedure described in</a:t>
            </a:r>
            <a:r>
              <a:rPr lang="en-US" dirty="0" smtClean="0">
                <a:solidFill>
                  <a:srgbClr val="008000"/>
                </a:solidFill>
              </a:rPr>
              <a:t>:</a:t>
            </a:r>
          </a:p>
          <a:p>
            <a:pPr>
              <a:buFontTx/>
              <a:buNone/>
            </a:pPr>
            <a:r>
              <a:rPr lang="en-US" dirty="0" smtClean="0">
                <a:solidFill>
                  <a:srgbClr val="008000"/>
                </a:solidFill>
              </a:rPr>
              <a:t>    </a:t>
            </a:r>
            <a:r>
              <a:rPr lang="en-US" sz="1800" b="1" dirty="0" smtClean="0">
                <a:solidFill>
                  <a:srgbClr val="008000"/>
                </a:solidFill>
              </a:rPr>
              <a:t>M. E. J. Newman, S. H. </a:t>
            </a:r>
            <a:r>
              <a:rPr lang="en-US" sz="1800" b="1" dirty="0" err="1" smtClean="0">
                <a:solidFill>
                  <a:srgbClr val="008000"/>
                </a:solidFill>
              </a:rPr>
              <a:t>Strogatz</a:t>
            </a:r>
            <a:r>
              <a:rPr lang="en-US" sz="1800" b="1" dirty="0" smtClean="0">
                <a:solidFill>
                  <a:srgbClr val="008000"/>
                </a:solidFill>
              </a:rPr>
              <a:t> and D. J. Watts</a:t>
            </a:r>
            <a:r>
              <a:rPr lang="en-US" sz="1800" dirty="0" smtClean="0">
                <a:solidFill>
                  <a:srgbClr val="008000"/>
                </a:solidFill>
              </a:rPr>
              <a:t>. </a:t>
            </a:r>
            <a:r>
              <a:rPr lang="en-US" sz="1800" i="1" dirty="0" smtClean="0">
                <a:solidFill>
                  <a:srgbClr val="008000"/>
                </a:solidFill>
              </a:rPr>
              <a:t>Random graphs with arbitrary degree distributions and their applications</a:t>
            </a:r>
            <a:r>
              <a:rPr lang="en-US" sz="1800" dirty="0" smtClean="0">
                <a:solidFill>
                  <a:srgbClr val="008000"/>
                </a:solidFill>
              </a:rPr>
              <a:t>, </a:t>
            </a:r>
            <a:r>
              <a:rPr lang="en-US" sz="1800" u="sng" dirty="0" smtClean="0">
                <a:solidFill>
                  <a:srgbClr val="008000"/>
                </a:solidFill>
              </a:rPr>
              <a:t>Physical Review E</a:t>
            </a:r>
            <a:r>
              <a:rPr lang="en-US" sz="1800" dirty="0" smtClean="0">
                <a:solidFill>
                  <a:srgbClr val="008000"/>
                </a:solidFill>
              </a:rPr>
              <a:t>, 64 (2), 026118-026134, 2001</a:t>
            </a:r>
          </a:p>
          <a:p>
            <a:pPr>
              <a:buNone/>
            </a:pPr>
            <a:endParaRPr lang="en-US" b="1" dirty="0">
              <a:solidFill>
                <a:srgbClr val="0033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26722" name="Rectangle 2"/>
          <p:cNvSpPr>
            <a:spLocks noGrp="1" noChangeArrowheads="1"/>
          </p:cNvSpPr>
          <p:nvPr>
            <p:ph type="body" idx="1"/>
          </p:nvPr>
        </p:nvSpPr>
        <p:spPr>
          <a:xfrm>
            <a:off x="304800" y="228600"/>
            <a:ext cx="8610600" cy="5715000"/>
          </a:xfrm>
        </p:spPr>
        <p:txBody>
          <a:bodyPr/>
          <a:lstStyle/>
          <a:p>
            <a:pPr algn="ctr">
              <a:buFontTx/>
              <a:buNone/>
            </a:pPr>
            <a:r>
              <a:rPr lang="en-US" b="1" dirty="0" smtClean="0">
                <a:solidFill>
                  <a:schemeClr val="hlink"/>
                </a:solidFill>
              </a:rPr>
              <a:t>Models</a:t>
            </a:r>
            <a:endParaRPr lang="en-US" b="1" dirty="0">
              <a:solidFill>
                <a:schemeClr val="hlink"/>
              </a:solidFill>
            </a:endParaRPr>
          </a:p>
          <a:p>
            <a:pPr algn="ctr">
              <a:buFontTx/>
              <a:buNone/>
            </a:pPr>
            <a:endParaRPr lang="en-US" b="1" dirty="0">
              <a:solidFill>
                <a:schemeClr val="hlink"/>
              </a:solidFill>
            </a:endParaRPr>
          </a:p>
          <a:p>
            <a:r>
              <a:rPr lang="en-US" b="1" dirty="0">
                <a:solidFill>
                  <a:srgbClr val="002060"/>
                </a:solidFill>
              </a:rPr>
              <a:t>discrete, continuous and hybrid models</a:t>
            </a:r>
          </a:p>
          <a:p>
            <a:r>
              <a:rPr lang="en-US" b="1" dirty="0">
                <a:solidFill>
                  <a:srgbClr val="002060"/>
                </a:solidFill>
              </a:rPr>
              <a:t>their inter-relationships, powers and limitations</a:t>
            </a:r>
          </a:p>
          <a:p>
            <a:r>
              <a:rPr lang="en-US" b="1" dirty="0">
                <a:solidFill>
                  <a:srgbClr val="002060"/>
                </a:solidFill>
              </a:rPr>
              <a:t>computational complexity and algorithmic issues</a:t>
            </a:r>
          </a:p>
          <a:p>
            <a:r>
              <a:rPr lang="en-US" b="1" dirty="0">
                <a:solidFill>
                  <a:srgbClr val="002060"/>
                </a:solidFill>
              </a:rPr>
              <a:t>biological implications and validations</a:t>
            </a:r>
          </a:p>
          <a:p>
            <a:r>
              <a:rPr lang="en-US" b="1" dirty="0">
                <a:solidFill>
                  <a:srgbClr val="002060"/>
                </a:solidFill>
              </a:rPr>
              <a:t>fascinating interplay between several areas such as:</a:t>
            </a:r>
          </a:p>
          <a:p>
            <a:pPr lvl="1"/>
            <a:r>
              <a:rPr lang="en-US" sz="2000" b="1" dirty="0">
                <a:solidFill>
                  <a:srgbClr val="002060"/>
                </a:solidFill>
              </a:rPr>
              <a:t>biology</a:t>
            </a:r>
          </a:p>
          <a:p>
            <a:pPr lvl="1"/>
            <a:r>
              <a:rPr lang="en-US" sz="2000" b="1" dirty="0">
                <a:solidFill>
                  <a:srgbClr val="002060"/>
                </a:solidFill>
              </a:rPr>
              <a:t>control theory</a:t>
            </a:r>
          </a:p>
          <a:p>
            <a:pPr lvl="1"/>
            <a:r>
              <a:rPr lang="en-US" sz="2000" b="1" dirty="0">
                <a:solidFill>
                  <a:srgbClr val="002060"/>
                </a:solidFill>
              </a:rPr>
              <a:t>discrete mathematics and computer science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18499" name="Rectangle 3"/>
          <p:cNvSpPr>
            <a:spLocks noGrp="1" noChangeArrowheads="1"/>
          </p:cNvSpPr>
          <p:nvPr>
            <p:ph type="body" idx="1"/>
          </p:nvPr>
        </p:nvSpPr>
        <p:spPr>
          <a:xfrm>
            <a:off x="152400" y="0"/>
            <a:ext cx="8991600" cy="6172200"/>
          </a:xfrm>
        </p:spPr>
        <p:txBody>
          <a:bodyPr/>
          <a:lstStyle/>
          <a:p>
            <a:pPr algn="ctr">
              <a:buFontTx/>
              <a:buNone/>
            </a:pPr>
            <a:endParaRPr lang="en-US" dirty="0"/>
          </a:p>
          <a:p>
            <a:pPr algn="ctr">
              <a:buFontTx/>
              <a:buNone/>
            </a:pPr>
            <a:r>
              <a:rPr lang="en-US" b="1" dirty="0">
                <a:solidFill>
                  <a:srgbClr val="008000"/>
                </a:solidFill>
              </a:rPr>
              <a:t>What percentage of edges should be </a:t>
            </a:r>
          </a:p>
          <a:p>
            <a:pPr algn="ctr">
              <a:buFontTx/>
              <a:buNone/>
            </a:pPr>
            <a:r>
              <a:rPr lang="en-US" b="1" dirty="0">
                <a:solidFill>
                  <a:srgbClr val="008000"/>
                </a:solidFill>
              </a:rPr>
              <a:t>Critical (known direct interaction)?</a:t>
            </a:r>
          </a:p>
          <a:p>
            <a:pPr>
              <a:buFontTx/>
              <a:buNone/>
            </a:pPr>
            <a:r>
              <a:rPr lang="en-US" sz="2000" b="1" dirty="0">
                <a:solidFill>
                  <a:srgbClr val="008000"/>
                </a:solidFill>
              </a:rPr>
              <a:t>No known accurate estimates:</a:t>
            </a:r>
          </a:p>
          <a:p>
            <a:r>
              <a:rPr lang="en-US" sz="2000" dirty="0" err="1">
                <a:solidFill>
                  <a:srgbClr val="008000"/>
                </a:solidFill>
              </a:rPr>
              <a:t>curated</a:t>
            </a:r>
            <a:r>
              <a:rPr lang="en-US" sz="2000" dirty="0">
                <a:solidFill>
                  <a:srgbClr val="008000"/>
                </a:solidFill>
              </a:rPr>
              <a:t> network of </a:t>
            </a:r>
            <a:r>
              <a:rPr lang="en-US" sz="2000" dirty="0" err="1">
                <a:solidFill>
                  <a:srgbClr val="008000"/>
                </a:solidFill>
              </a:rPr>
              <a:t>Ma'ayan</a:t>
            </a:r>
            <a:r>
              <a:rPr lang="en-US" sz="2000" dirty="0">
                <a:solidFill>
                  <a:srgbClr val="008000"/>
                </a:solidFill>
              </a:rPr>
              <a:t> et al. (</a:t>
            </a:r>
            <a:r>
              <a:rPr lang="en-US" sz="2000" b="1" dirty="0">
                <a:solidFill>
                  <a:srgbClr val="008000"/>
                </a:solidFill>
              </a:rPr>
              <a:t>Science</a:t>
            </a:r>
            <a:r>
              <a:rPr lang="en-US" sz="2000" dirty="0">
                <a:solidFill>
                  <a:srgbClr val="008000"/>
                </a:solidFill>
              </a:rPr>
              <a:t>, 2005) </a:t>
            </a:r>
          </a:p>
          <a:p>
            <a:pPr lvl="1"/>
            <a:r>
              <a:rPr lang="en-US" sz="2000" dirty="0">
                <a:solidFill>
                  <a:srgbClr val="008000"/>
                </a:solidFill>
              </a:rPr>
              <a:t>expected to have close to </a:t>
            </a:r>
            <a:r>
              <a:rPr lang="en-US" sz="2000" i="1" dirty="0">
                <a:solidFill>
                  <a:srgbClr val="008000"/>
                </a:solidFill>
                <a:effectLst>
                  <a:outerShdw blurRad="38100" dist="38100" dir="2700000" algn="tl">
                    <a:srgbClr val="C0C0C0"/>
                  </a:outerShdw>
                </a:effectLst>
              </a:rPr>
              <a:t>100% critical edges</a:t>
            </a:r>
            <a:r>
              <a:rPr lang="en-US" sz="2000" dirty="0">
                <a:solidFill>
                  <a:srgbClr val="008000"/>
                </a:solidFill>
              </a:rPr>
              <a:t> as they specifically focused on collecting direct interactions only </a:t>
            </a:r>
          </a:p>
          <a:p>
            <a:r>
              <a:rPr lang="en-US" sz="2000" dirty="0">
                <a:solidFill>
                  <a:srgbClr val="008000"/>
                </a:solidFill>
              </a:rPr>
              <a:t>Protein interaction networks are expected to be </a:t>
            </a:r>
            <a:r>
              <a:rPr lang="en-US" sz="2000" i="1" dirty="0">
                <a:solidFill>
                  <a:srgbClr val="008000"/>
                </a:solidFill>
                <a:effectLst>
                  <a:outerShdw blurRad="38100" dist="38100" dir="2700000" algn="tl">
                    <a:srgbClr val="C0C0C0"/>
                  </a:outerShdw>
                </a:effectLst>
              </a:rPr>
              <a:t>mostly critical</a:t>
            </a:r>
            <a:r>
              <a:rPr lang="en-US" sz="2000" dirty="0">
                <a:solidFill>
                  <a:srgbClr val="008000"/>
                </a:solidFill>
              </a:rPr>
              <a:t> </a:t>
            </a:r>
          </a:p>
          <a:p>
            <a:pPr lvl="1"/>
            <a:r>
              <a:rPr lang="en-US" sz="2000" dirty="0" err="1">
                <a:solidFill>
                  <a:srgbClr val="008000"/>
                </a:solidFill>
              </a:rPr>
              <a:t>Giot</a:t>
            </a:r>
            <a:r>
              <a:rPr lang="en-US" sz="2000" dirty="0">
                <a:solidFill>
                  <a:srgbClr val="008000"/>
                </a:solidFill>
              </a:rPr>
              <a:t> et al., </a:t>
            </a:r>
            <a:r>
              <a:rPr lang="en-US" sz="2000" b="1" dirty="0">
                <a:solidFill>
                  <a:srgbClr val="008000"/>
                </a:solidFill>
              </a:rPr>
              <a:t>Science</a:t>
            </a:r>
            <a:r>
              <a:rPr lang="en-US" sz="2000" i="1" dirty="0">
                <a:solidFill>
                  <a:srgbClr val="008000"/>
                </a:solidFill>
              </a:rPr>
              <a:t>,</a:t>
            </a:r>
            <a:r>
              <a:rPr lang="en-US" sz="2000" dirty="0">
                <a:solidFill>
                  <a:srgbClr val="008000"/>
                </a:solidFill>
              </a:rPr>
              <a:t> 2003</a:t>
            </a:r>
          </a:p>
          <a:p>
            <a:pPr lvl="1"/>
            <a:r>
              <a:rPr lang="en-US" sz="2000" dirty="0">
                <a:solidFill>
                  <a:srgbClr val="008000"/>
                </a:solidFill>
              </a:rPr>
              <a:t>Han et al., </a:t>
            </a:r>
            <a:r>
              <a:rPr lang="en-US" sz="2000" b="1" dirty="0">
                <a:solidFill>
                  <a:srgbClr val="008000"/>
                </a:solidFill>
              </a:rPr>
              <a:t>Nature</a:t>
            </a:r>
            <a:r>
              <a:rPr lang="en-US" sz="2000" dirty="0">
                <a:solidFill>
                  <a:srgbClr val="008000"/>
                </a:solidFill>
              </a:rPr>
              <a:t>, 2004</a:t>
            </a:r>
          </a:p>
          <a:p>
            <a:pPr lvl="1"/>
            <a:r>
              <a:rPr lang="en-US" sz="2000" dirty="0">
                <a:solidFill>
                  <a:srgbClr val="008000"/>
                </a:solidFill>
              </a:rPr>
              <a:t>Li et al., </a:t>
            </a:r>
            <a:r>
              <a:rPr lang="en-US" sz="2000" b="1" dirty="0">
                <a:solidFill>
                  <a:srgbClr val="008000"/>
                </a:solidFill>
              </a:rPr>
              <a:t>Science</a:t>
            </a:r>
            <a:r>
              <a:rPr lang="en-US" sz="2000" dirty="0">
                <a:solidFill>
                  <a:srgbClr val="008000"/>
                </a:solidFill>
              </a:rPr>
              <a:t>, 2004 </a:t>
            </a:r>
          </a:p>
          <a:p>
            <a:r>
              <a:rPr lang="en-US" sz="2000" dirty="0">
                <a:solidFill>
                  <a:srgbClr val="008000"/>
                </a:solidFill>
              </a:rPr>
              <a:t>Genetic interactions (e.g., synthetic lethal interactions) </a:t>
            </a:r>
          </a:p>
          <a:p>
            <a:pPr lvl="1"/>
            <a:r>
              <a:rPr lang="en-US" sz="2000" dirty="0">
                <a:solidFill>
                  <a:srgbClr val="008000"/>
                </a:solidFill>
              </a:rPr>
              <a:t>represent compensatory relationships</a:t>
            </a:r>
          </a:p>
          <a:p>
            <a:pPr lvl="1"/>
            <a:r>
              <a:rPr lang="en-US" sz="2000" i="1" dirty="0">
                <a:solidFill>
                  <a:srgbClr val="008000"/>
                </a:solidFill>
                <a:effectLst>
                  <a:outerShdw blurRad="38100" dist="38100" dir="2700000" algn="tl">
                    <a:srgbClr val="C0C0C0"/>
                  </a:outerShdw>
                </a:effectLst>
              </a:rPr>
              <a:t>only a minority are direct interactions</a:t>
            </a:r>
            <a:r>
              <a:rPr lang="en-US" sz="2000" dirty="0">
                <a:solidFill>
                  <a:srgbClr val="008000"/>
                </a:solidFill>
              </a:rPr>
              <a:t>. </a:t>
            </a:r>
          </a:p>
          <a:p>
            <a:r>
              <a:rPr lang="en-US" sz="2000" dirty="0">
                <a:solidFill>
                  <a:srgbClr val="008000"/>
                </a:solidFill>
              </a:rPr>
              <a:t>Reverse engineering approaches:</a:t>
            </a:r>
          </a:p>
          <a:p>
            <a:pPr lvl="1"/>
            <a:r>
              <a:rPr lang="en-US" sz="2000" dirty="0">
                <a:solidFill>
                  <a:srgbClr val="008000"/>
                </a:solidFill>
              </a:rPr>
              <a:t> lead to networks whose interactions are </a:t>
            </a:r>
            <a:r>
              <a:rPr lang="en-US" sz="2000" i="1" dirty="0">
                <a:solidFill>
                  <a:srgbClr val="008000"/>
                </a:solidFill>
                <a:effectLst>
                  <a:outerShdw blurRad="38100" dist="38100" dir="2700000" algn="tl">
                    <a:srgbClr val="C0C0C0"/>
                  </a:outerShdw>
                </a:effectLst>
              </a:rPr>
              <a:t>close to 0% critical</a:t>
            </a:r>
          </a:p>
          <a:p>
            <a:endParaRPr lang="en-US" sz="2000" i="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08611" name="Rectangle 3"/>
          <p:cNvSpPr>
            <a:spLocks noGrp="1" noChangeArrowheads="1"/>
          </p:cNvSpPr>
          <p:nvPr>
            <p:ph type="body" idx="1"/>
          </p:nvPr>
        </p:nvSpPr>
        <p:spPr>
          <a:xfrm>
            <a:off x="322263" y="338138"/>
            <a:ext cx="8585200" cy="5795962"/>
          </a:xfrm>
        </p:spPr>
        <p:txBody>
          <a:bodyPr/>
          <a:lstStyle/>
          <a:p>
            <a:pPr>
              <a:buFontTx/>
              <a:buNone/>
            </a:pPr>
            <a:endParaRPr lang="en-US"/>
          </a:p>
          <a:p>
            <a:pPr>
              <a:buFontTx/>
              <a:buNone/>
            </a:pPr>
            <a:endParaRPr lang="en-US"/>
          </a:p>
          <a:p>
            <a:pPr>
              <a:buFontTx/>
              <a:buNone/>
            </a:pPr>
            <a:endParaRPr lang="en-US"/>
          </a:p>
          <a:p>
            <a:pPr>
              <a:buFontTx/>
              <a:buNone/>
            </a:pPr>
            <a:endParaRPr lang="en-US"/>
          </a:p>
          <a:p>
            <a:pPr>
              <a:buFontTx/>
              <a:buNone/>
            </a:pPr>
            <a:r>
              <a:rPr lang="en-US" sz="3200" b="1">
                <a:solidFill>
                  <a:srgbClr val="008000"/>
                </a:solidFill>
              </a:rPr>
              <a:t>We tried a few small and large values, such as 1%, 2% and 50%, for the percentage of edges that are critical to catch qualitatively all regions of dynamics of the network that are of interest</a:t>
            </a:r>
          </a:p>
          <a:p>
            <a:pPr>
              <a:buFontTx/>
              <a:buNone/>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19523" name="Rectangle 3"/>
          <p:cNvSpPr>
            <a:spLocks noGrp="1" noChangeArrowheads="1"/>
          </p:cNvSpPr>
          <p:nvPr>
            <p:ph type="body" idx="1"/>
          </p:nvPr>
        </p:nvSpPr>
        <p:spPr>
          <a:xfrm>
            <a:off x="152400" y="0"/>
            <a:ext cx="8839200" cy="6096000"/>
          </a:xfrm>
        </p:spPr>
        <p:txBody>
          <a:bodyPr/>
          <a:lstStyle/>
          <a:p>
            <a:pPr>
              <a:buFontTx/>
              <a:buNone/>
            </a:pPr>
            <a:endParaRPr lang="en-US"/>
          </a:p>
          <a:p>
            <a:pPr>
              <a:buFontTx/>
              <a:buNone/>
            </a:pPr>
            <a:endParaRPr lang="en-US"/>
          </a:p>
          <a:p>
            <a:pPr>
              <a:buFontTx/>
              <a:buNone/>
            </a:pPr>
            <a:r>
              <a:rPr lang="en-US" b="1">
                <a:solidFill>
                  <a:srgbClr val="008000"/>
                </a:solidFill>
              </a:rPr>
              <a:t>Tested on about 550 random networks</a:t>
            </a:r>
          </a:p>
          <a:p>
            <a:pPr>
              <a:buFontTx/>
              <a:buNone/>
            </a:pPr>
            <a:endParaRPr lang="en-US" b="1">
              <a:solidFill>
                <a:srgbClr val="008000"/>
              </a:solidFill>
            </a:endParaRPr>
          </a:p>
          <a:p>
            <a:pPr lvl="1"/>
            <a:r>
              <a:rPr lang="en-US" b="1">
                <a:solidFill>
                  <a:srgbClr val="008000"/>
                </a:solidFill>
              </a:rPr>
              <a:t># of vertices in the range of about 100 to 1000</a:t>
            </a:r>
          </a:p>
          <a:p>
            <a:pPr lvl="1"/>
            <a:endParaRPr lang="en-US" b="1">
              <a:solidFill>
                <a:srgbClr val="008000"/>
              </a:solidFill>
            </a:endParaRPr>
          </a:p>
          <a:p>
            <a:pPr lvl="1"/>
            <a:r>
              <a:rPr lang="en-US" b="1">
                <a:solidFill>
                  <a:srgbClr val="008000"/>
                </a:solidFill>
              </a:rPr>
              <a:t>running time for individual networks</a:t>
            </a:r>
          </a:p>
          <a:p>
            <a:pPr lvl="2"/>
            <a:r>
              <a:rPr lang="en-US" b="1">
                <a:solidFill>
                  <a:srgbClr val="008000"/>
                </a:solidFill>
              </a:rPr>
              <a:t>seconds to at most a minute</a:t>
            </a:r>
          </a:p>
          <a:p>
            <a:pPr lvl="1"/>
            <a:endParaRPr lang="en-US"/>
          </a:p>
          <a:p>
            <a:pPr lvl="1"/>
            <a:endParaRPr lang="en-US"/>
          </a:p>
          <a:p>
            <a:pPr lvl="1">
              <a:buFontTx/>
              <a:buNone/>
            </a:pPr>
            <a:endParaRPr lang="en-US"/>
          </a:p>
          <a:p>
            <a:pPr lvl="1"/>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09635" name="Rectangle 3"/>
          <p:cNvSpPr>
            <a:spLocks noGrp="1" noChangeArrowheads="1"/>
          </p:cNvSpPr>
          <p:nvPr>
            <p:ph type="body" idx="1"/>
          </p:nvPr>
        </p:nvSpPr>
        <p:spPr>
          <a:xfrm>
            <a:off x="496888" y="357188"/>
            <a:ext cx="8229600" cy="5753100"/>
          </a:xfrm>
        </p:spPr>
        <p:txBody>
          <a:bodyPr/>
          <a:lstStyle/>
          <a:p>
            <a:pPr>
              <a:buFontTx/>
              <a:buNone/>
            </a:pPr>
            <a:endParaRPr lang="en-US"/>
          </a:p>
          <a:p>
            <a:pPr>
              <a:buFontTx/>
              <a:buNone/>
            </a:pPr>
            <a:endParaRPr lang="en-US"/>
          </a:p>
          <a:p>
            <a:pPr>
              <a:buFontTx/>
              <a:buNone/>
            </a:pPr>
            <a:r>
              <a:rPr lang="en-US" b="1">
                <a:solidFill>
                  <a:srgbClr val="008000"/>
                </a:solidFill>
              </a:rPr>
              <a:t>Verify the robustness of performance of our BTR algorithm </a:t>
            </a:r>
          </a:p>
          <a:p>
            <a:pPr>
              <a:buFontTx/>
              <a:buNone/>
            </a:pPr>
            <a:endParaRPr lang="en-US" b="1">
              <a:solidFill>
                <a:srgbClr val="008000"/>
              </a:solidFill>
            </a:endParaRPr>
          </a:p>
          <a:p>
            <a:pPr lvl="1"/>
            <a:r>
              <a:rPr lang="en-US" b="1">
                <a:solidFill>
                  <a:srgbClr val="008000"/>
                </a:solidFill>
              </a:rPr>
              <a:t>perturb network such they do not change the optimal solution of the original graph</a:t>
            </a:r>
          </a:p>
          <a:p>
            <a:pPr lvl="1"/>
            <a:endParaRPr lang="en-US" b="1">
              <a:solidFill>
                <a:srgbClr val="008000"/>
              </a:solidFill>
            </a:endParaRPr>
          </a:p>
          <a:p>
            <a:pPr lvl="1"/>
            <a:endParaRPr lang="en-US" b="1">
              <a:solidFill>
                <a:srgbClr val="008000"/>
              </a:solidFill>
            </a:endParaRPr>
          </a:p>
          <a:p>
            <a:pPr>
              <a:buFontTx/>
              <a:buNone/>
            </a:pPr>
            <a:r>
              <a:rPr lang="en-US" b="1">
                <a:solidFill>
                  <a:srgbClr val="008000"/>
                </a:solidFill>
              </a:rPr>
              <a:t>Almost always the solution quality does not change because of this</a:t>
            </a:r>
          </a:p>
          <a:p>
            <a:endParaRPr lang="en-US" b="1">
              <a:solidFill>
                <a:srgbClr val="008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ISBRA 2012</a:t>
            </a:r>
            <a:endParaRPr lang="en-US"/>
          </a:p>
        </p:txBody>
      </p:sp>
      <p:graphicFrame>
        <p:nvGraphicFramePr>
          <p:cNvPr id="613380" name="Object 4"/>
          <p:cNvGraphicFramePr>
            <a:graphicFrameLocks noChangeAspect="1"/>
          </p:cNvGraphicFramePr>
          <p:nvPr/>
        </p:nvGraphicFramePr>
        <p:xfrm>
          <a:off x="1752600" y="1066800"/>
          <a:ext cx="5113338" cy="3486150"/>
        </p:xfrm>
        <a:graphic>
          <a:graphicData uri="http://schemas.openxmlformats.org/presentationml/2006/ole">
            <p:oleObj spid="_x0000_s613380" name="Chart" r:id="rId3" imgW="11791950" imgH="8039100" progId="Excel.Sheet.8">
              <p:embed/>
            </p:oleObj>
          </a:graphicData>
        </a:graphic>
      </p:graphicFrame>
      <p:sp>
        <p:nvSpPr>
          <p:cNvPr id="613381" name="Text Box 5"/>
          <p:cNvSpPr txBox="1">
            <a:spLocks noChangeArrowheads="1"/>
          </p:cNvSpPr>
          <p:nvPr/>
        </p:nvSpPr>
        <p:spPr bwMode="auto">
          <a:xfrm>
            <a:off x="592138" y="4824413"/>
            <a:ext cx="8032750" cy="946150"/>
          </a:xfrm>
          <a:prstGeom prst="rect">
            <a:avLst/>
          </a:prstGeom>
          <a:noFill/>
          <a:ln w="9525">
            <a:noFill/>
            <a:miter lim="800000"/>
            <a:headEnd/>
            <a:tailEnd/>
          </a:ln>
          <a:effectLst/>
        </p:spPr>
        <p:txBody>
          <a:bodyPr>
            <a:spAutoFit/>
          </a:bodyPr>
          <a:lstStyle/>
          <a:p>
            <a:pPr algn="ctr"/>
            <a:r>
              <a:rPr lang="en-US" sz="2800" b="1">
                <a:solidFill>
                  <a:srgbClr val="008000"/>
                </a:solidFill>
              </a:rPr>
              <a:t>On an average, we use about 5.5% more edges than the optimum</a:t>
            </a:r>
            <a:endParaRPr lang="en-US" sz="2800">
              <a:solidFill>
                <a:srgbClr val="008000"/>
              </a:solidFill>
            </a:endParaRPr>
          </a:p>
        </p:txBody>
      </p:sp>
      <p:sp>
        <p:nvSpPr>
          <p:cNvPr id="613382" name="Text Box 6"/>
          <p:cNvSpPr txBox="1">
            <a:spLocks noChangeArrowheads="1"/>
          </p:cNvSpPr>
          <p:nvPr/>
        </p:nvSpPr>
        <p:spPr bwMode="auto">
          <a:xfrm>
            <a:off x="268288" y="152400"/>
            <a:ext cx="8621712" cy="822325"/>
          </a:xfrm>
          <a:prstGeom prst="rect">
            <a:avLst/>
          </a:prstGeom>
          <a:noFill/>
          <a:ln w="9525">
            <a:noFill/>
            <a:miter lim="800000"/>
            <a:headEnd/>
            <a:tailEnd/>
          </a:ln>
          <a:effectLst/>
        </p:spPr>
        <p:txBody>
          <a:bodyPr wrap="none">
            <a:spAutoFit/>
          </a:bodyPr>
          <a:lstStyle/>
          <a:p>
            <a:pPr algn="ctr"/>
            <a:r>
              <a:rPr lang="en-US" sz="2400" b="1">
                <a:solidFill>
                  <a:srgbClr val="008000"/>
                </a:solidFill>
              </a:rPr>
              <a:t>Performance of our implemented algorithm for BTR on random </a:t>
            </a:r>
          </a:p>
          <a:p>
            <a:pPr algn="ctr"/>
            <a:r>
              <a:rPr lang="en-US" sz="2400" b="1">
                <a:solidFill>
                  <a:srgbClr val="008000"/>
                </a:solidFill>
              </a:rPr>
              <a:t>networks</a:t>
            </a:r>
          </a:p>
        </p:txBody>
      </p:sp>
      <p:sp>
        <p:nvSpPr>
          <p:cNvPr id="7" name="TextBox 6"/>
          <p:cNvSpPr txBox="1"/>
          <p:nvPr/>
        </p:nvSpPr>
        <p:spPr>
          <a:xfrm>
            <a:off x="743366" y="5808246"/>
            <a:ext cx="7994496" cy="338554"/>
          </a:xfrm>
          <a:prstGeom prst="rect">
            <a:avLst/>
          </a:prstGeom>
          <a:noFill/>
        </p:spPr>
        <p:txBody>
          <a:bodyPr wrap="none" rtlCol="0">
            <a:spAutoFit/>
          </a:bodyPr>
          <a:lstStyle/>
          <a:p>
            <a:r>
              <a:rPr lang="en-US" sz="1600" b="1" dirty="0" smtClean="0">
                <a:solidFill>
                  <a:srgbClr val="002060"/>
                </a:solidFill>
                <a:latin typeface="Bookman Old Style" pitchFamily="18" charset="0"/>
              </a:rPr>
              <a:t>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Dondi</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Sontag, </a:t>
            </a:r>
            <a:r>
              <a:rPr lang="en-US" sz="1600" b="1" dirty="0" err="1" smtClean="0">
                <a:solidFill>
                  <a:srgbClr val="002060"/>
                </a:solidFill>
                <a:latin typeface="Bookman Old Style" pitchFamily="18" charset="0"/>
              </a:rPr>
              <a:t>Zelikovsky</a:t>
            </a:r>
            <a:r>
              <a:rPr lang="en-US" sz="1600" b="1" dirty="0" smtClean="0">
                <a:solidFill>
                  <a:srgbClr val="002060"/>
                </a:solidFill>
                <a:latin typeface="Bookman Old Style" pitchFamily="18" charset="0"/>
              </a:rPr>
              <a:t>, </a:t>
            </a:r>
            <a:r>
              <a:rPr lang="en-US" sz="1600" b="1" dirty="0" err="1" smtClean="0">
                <a:solidFill>
                  <a:srgbClr val="002060"/>
                </a:solidFill>
                <a:latin typeface="Bookman Old Style" pitchFamily="18" charset="0"/>
              </a:rPr>
              <a:t>Westbrooks</a:t>
            </a:r>
            <a:r>
              <a:rPr lang="en-US" sz="1600" b="1" dirty="0" smtClean="0">
                <a:solidFill>
                  <a:srgbClr val="002060"/>
                </a:solidFill>
                <a:latin typeface="Bookman Old Style" pitchFamily="18" charset="0"/>
              </a:rPr>
              <a:t>, 2007</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686082" name="Rectangle 2"/>
          <p:cNvSpPr>
            <a:spLocks noGrp="1" noChangeArrowheads="1"/>
          </p:cNvSpPr>
          <p:nvPr>
            <p:ph type="body" idx="1"/>
          </p:nvPr>
        </p:nvSpPr>
        <p:spPr>
          <a:xfrm>
            <a:off x="238125" y="144463"/>
            <a:ext cx="8678863" cy="5821362"/>
          </a:xfrm>
        </p:spPr>
        <p:txBody>
          <a:bodyPr/>
          <a:lstStyle/>
          <a:p>
            <a:pPr algn="ctr">
              <a:buFontTx/>
              <a:buNone/>
            </a:pPr>
            <a:r>
              <a:rPr lang="en-US" b="1" dirty="0">
                <a:solidFill>
                  <a:srgbClr val="008000"/>
                </a:solidFill>
              </a:rPr>
              <a:t>Other applications </a:t>
            </a:r>
            <a:r>
              <a:rPr lang="en-US" b="1" dirty="0" smtClean="0">
                <a:solidFill>
                  <a:srgbClr val="008000"/>
                </a:solidFill>
              </a:rPr>
              <a:t>NET-SYNTHESIS </a:t>
            </a:r>
            <a:endParaRPr lang="en-US" b="1" dirty="0">
              <a:solidFill>
                <a:srgbClr val="008000"/>
              </a:solidFill>
            </a:endParaRPr>
          </a:p>
          <a:p>
            <a:pPr algn="ctr">
              <a:buFontTx/>
              <a:buNone/>
            </a:pPr>
            <a:r>
              <a:rPr lang="en-US" sz="1800" b="1" dirty="0">
                <a:solidFill>
                  <a:srgbClr val="008000"/>
                </a:solidFill>
              </a:rPr>
              <a:t>Synthesizing a Network for T Cell Survival and Death in LGL Leukemia</a:t>
            </a:r>
          </a:p>
          <a:p>
            <a:pPr algn="ctr">
              <a:buFontTx/>
              <a:buNone/>
            </a:pPr>
            <a:endParaRPr lang="en-US" sz="1800" b="1" dirty="0">
              <a:solidFill>
                <a:srgbClr val="008000"/>
              </a:solidFill>
            </a:endParaRPr>
          </a:p>
          <a:p>
            <a:pPr>
              <a:buFontTx/>
              <a:buNone/>
            </a:pPr>
            <a:r>
              <a:rPr lang="en-US" b="1" dirty="0" err="1">
                <a:solidFill>
                  <a:srgbClr val="008000"/>
                </a:solidFill>
              </a:rPr>
              <a:t>Backgound</a:t>
            </a:r>
            <a:endParaRPr lang="en-US" b="1" dirty="0">
              <a:solidFill>
                <a:srgbClr val="008000"/>
              </a:solidFill>
            </a:endParaRPr>
          </a:p>
          <a:p>
            <a:r>
              <a:rPr lang="en-US" altLang="zh-CN" b="1" dirty="0">
                <a:solidFill>
                  <a:srgbClr val="008000"/>
                </a:solidFill>
                <a:ea typeface="宋体" pitchFamily="2" charset="-122"/>
              </a:rPr>
              <a:t>Large Granular Lymphocytes (LGL)</a:t>
            </a:r>
            <a:endParaRPr lang="en-US" altLang="zh-CN" sz="1800" b="1" dirty="0">
              <a:solidFill>
                <a:srgbClr val="008000"/>
              </a:solidFill>
              <a:ea typeface="宋体" pitchFamily="2" charset="-122"/>
            </a:endParaRPr>
          </a:p>
          <a:p>
            <a:pPr lvl="1"/>
            <a:r>
              <a:rPr lang="en-US" altLang="zh-CN" sz="1800" b="1" dirty="0">
                <a:solidFill>
                  <a:srgbClr val="008000"/>
                </a:solidFill>
                <a:ea typeface="宋体" pitchFamily="2" charset="-122"/>
              </a:rPr>
              <a:t>medium to large size cells with eccentric nuclei and abundant cytoplasm</a:t>
            </a:r>
          </a:p>
          <a:p>
            <a:pPr lvl="1"/>
            <a:r>
              <a:rPr lang="en-US" altLang="zh-CN" sz="1800" b="1" dirty="0">
                <a:solidFill>
                  <a:srgbClr val="008000"/>
                </a:solidFill>
                <a:ea typeface="宋体" pitchFamily="2" charset="-122"/>
              </a:rPr>
              <a:t>comprise 10%~15% of the total peripheral blood mononuclear cells</a:t>
            </a:r>
          </a:p>
          <a:p>
            <a:pPr lvl="1"/>
            <a:r>
              <a:rPr lang="en-US" altLang="zh-CN" sz="1800" b="1" dirty="0">
                <a:solidFill>
                  <a:srgbClr val="008000"/>
                </a:solidFill>
                <a:ea typeface="宋体" pitchFamily="2" charset="-122"/>
              </a:rPr>
              <a:t>two major lineages</a:t>
            </a:r>
          </a:p>
          <a:p>
            <a:pPr lvl="2"/>
            <a:r>
              <a:rPr lang="en-US" altLang="zh-CN" sz="1800" b="1" dirty="0">
                <a:solidFill>
                  <a:srgbClr val="008000"/>
                </a:solidFill>
                <a:ea typeface="宋体" pitchFamily="2" charset="-122"/>
              </a:rPr>
              <a:t>CD3- natural-killer (NK) cell lineage: ~85% of LGL cells</a:t>
            </a:r>
          </a:p>
          <a:p>
            <a:pPr lvl="2"/>
            <a:r>
              <a:rPr lang="en-US" altLang="zh-CN" sz="1800" b="1" dirty="0">
                <a:solidFill>
                  <a:srgbClr val="008000"/>
                </a:solidFill>
                <a:ea typeface="宋体" pitchFamily="2" charset="-122"/>
              </a:rPr>
              <a:t>CD3+ lineage: ~15% of LGL</a:t>
            </a:r>
          </a:p>
          <a:p>
            <a:pPr lvl="2">
              <a:buFontTx/>
              <a:buNone/>
            </a:pPr>
            <a:endParaRPr lang="en-US" altLang="zh-CN" sz="1800" b="1" dirty="0">
              <a:solidFill>
                <a:srgbClr val="008000"/>
              </a:solidFill>
              <a:ea typeface="宋体" pitchFamily="2" charset="-122"/>
            </a:endParaRPr>
          </a:p>
          <a:p>
            <a:endParaRPr lang="en-US" b="1" dirty="0">
              <a:solidFill>
                <a:srgbClr val="008000"/>
              </a:solidFill>
            </a:endParaRPr>
          </a:p>
        </p:txBody>
      </p:sp>
      <p:sp>
        <p:nvSpPr>
          <p:cNvPr id="6" name="TextBox 5"/>
          <p:cNvSpPr txBox="1"/>
          <p:nvPr/>
        </p:nvSpPr>
        <p:spPr>
          <a:xfrm>
            <a:off x="3441410" y="5887268"/>
            <a:ext cx="5349541"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Zhang, Sontag, 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2008</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12707" name="Rectangle 3"/>
          <p:cNvSpPr>
            <a:spLocks noGrp="1" noChangeArrowheads="1"/>
          </p:cNvSpPr>
          <p:nvPr>
            <p:ph type="body" idx="1"/>
          </p:nvPr>
        </p:nvSpPr>
        <p:spPr>
          <a:xfrm>
            <a:off x="381000" y="431800"/>
            <a:ext cx="8364538" cy="5600700"/>
          </a:xfrm>
        </p:spPr>
        <p:txBody>
          <a:bodyPr/>
          <a:lstStyle/>
          <a:p>
            <a:pPr>
              <a:buFontTx/>
              <a:buNone/>
            </a:pPr>
            <a:endParaRPr lang="en-US" altLang="zh-CN" sz="2800" b="1">
              <a:solidFill>
                <a:srgbClr val="008000"/>
              </a:solidFill>
              <a:ea typeface="宋体" pitchFamily="2" charset="-122"/>
            </a:endParaRPr>
          </a:p>
          <a:p>
            <a:pPr>
              <a:buFontTx/>
              <a:buNone/>
            </a:pPr>
            <a:endParaRPr lang="en-US" altLang="zh-CN" sz="2800" b="1">
              <a:solidFill>
                <a:srgbClr val="008000"/>
              </a:solidFill>
              <a:ea typeface="宋体" pitchFamily="2" charset="-122"/>
            </a:endParaRPr>
          </a:p>
          <a:p>
            <a:pPr>
              <a:buFontTx/>
              <a:buNone/>
            </a:pPr>
            <a:endParaRPr lang="en-US" altLang="zh-CN" sz="2800" b="1">
              <a:solidFill>
                <a:srgbClr val="008000"/>
              </a:solidFill>
              <a:ea typeface="宋体" pitchFamily="2" charset="-122"/>
            </a:endParaRPr>
          </a:p>
          <a:p>
            <a:pPr algn="ctr">
              <a:buFontTx/>
              <a:buNone/>
            </a:pPr>
            <a:r>
              <a:rPr lang="en-US" altLang="zh-CN" sz="2800" b="1">
                <a:solidFill>
                  <a:srgbClr val="008000"/>
                </a:solidFill>
                <a:ea typeface="宋体" pitchFamily="2" charset="-122"/>
              </a:rPr>
              <a:t>LGL leukemia</a:t>
            </a:r>
          </a:p>
          <a:p>
            <a:pPr>
              <a:buFontTx/>
              <a:buNone/>
            </a:pPr>
            <a:endParaRPr lang="en-US" altLang="zh-CN" sz="2800" b="1">
              <a:solidFill>
                <a:srgbClr val="008000"/>
              </a:solidFill>
              <a:ea typeface="宋体" pitchFamily="2" charset="-122"/>
            </a:endParaRPr>
          </a:p>
          <a:p>
            <a:pPr algn="ctr">
              <a:buFontTx/>
              <a:buNone/>
            </a:pPr>
            <a:r>
              <a:rPr lang="en-US" altLang="zh-CN" sz="2800" b="1">
                <a:solidFill>
                  <a:srgbClr val="008000"/>
                </a:solidFill>
                <a:ea typeface="宋体" pitchFamily="2" charset="-122"/>
              </a:rPr>
              <a:t>disordered clonal expansion of LGL and their invasions in the marrow, spleen and liver</a:t>
            </a:r>
            <a:endParaRPr lang="en-US" sz="2800" b="1">
              <a:solidFill>
                <a:srgbClr val="008000"/>
              </a:solidFill>
              <a:ea typeface="宋体"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95300" name="Rectangle 4"/>
          <p:cNvSpPr>
            <a:spLocks noGrp="1" noChangeArrowheads="1"/>
          </p:cNvSpPr>
          <p:nvPr>
            <p:ph type="body" idx="1"/>
          </p:nvPr>
        </p:nvSpPr>
        <p:spPr>
          <a:xfrm>
            <a:off x="347663" y="311150"/>
            <a:ext cx="8229600" cy="5815013"/>
          </a:xfrm>
          <a:noFill/>
          <a:ln/>
        </p:spPr>
        <p:txBody>
          <a:bodyPr/>
          <a:lstStyle/>
          <a:p>
            <a:pPr algn="ctr">
              <a:buFontTx/>
              <a:buNone/>
            </a:pPr>
            <a:r>
              <a:rPr lang="en-US" altLang="zh-CN" sz="2000" b="1" dirty="0">
                <a:solidFill>
                  <a:srgbClr val="008000"/>
                </a:solidFill>
                <a:ea typeface="宋体" pitchFamily="2" charset="-122"/>
              </a:rPr>
              <a:t>Background (continued)</a:t>
            </a:r>
          </a:p>
          <a:p>
            <a:pPr>
              <a:buFontTx/>
              <a:buNone/>
            </a:pP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 </a:t>
            </a:r>
          </a:p>
          <a:p>
            <a:pPr lvl="1"/>
            <a:r>
              <a:rPr lang="en-US" altLang="zh-CN" sz="2000" b="1" dirty="0" smtClean="0">
                <a:solidFill>
                  <a:srgbClr val="008000"/>
                </a:solidFill>
                <a:ea typeface="宋体" pitchFamily="2" charset="-122"/>
              </a:rPr>
              <a:t>small </a:t>
            </a:r>
            <a:r>
              <a:rPr lang="en-US" altLang="zh-CN" sz="2000" b="1" dirty="0" err="1" smtClean="0">
                <a:solidFill>
                  <a:srgbClr val="008000"/>
                </a:solidFill>
                <a:ea typeface="宋体" pitchFamily="2" charset="-122"/>
              </a:rPr>
              <a:t>GTPase</a:t>
            </a:r>
            <a:r>
              <a:rPr lang="en-US" altLang="zh-CN" sz="2000" b="1" dirty="0" smtClean="0">
                <a:solidFill>
                  <a:srgbClr val="008000"/>
                </a:solidFill>
                <a:ea typeface="宋体" pitchFamily="2" charset="-122"/>
              </a:rPr>
              <a:t> essential for controlling multiple essential signaling pathways</a:t>
            </a:r>
          </a:p>
          <a:p>
            <a:pPr lvl="1"/>
            <a:r>
              <a:rPr lang="en-US" altLang="zh-CN" sz="2000" b="1" dirty="0" smtClean="0">
                <a:solidFill>
                  <a:srgbClr val="008000"/>
                </a:solidFill>
                <a:ea typeface="宋体" pitchFamily="2" charset="-122"/>
              </a:rPr>
              <a:t>its </a:t>
            </a:r>
            <a:r>
              <a:rPr lang="en-US" altLang="zh-CN" sz="2000" b="1" dirty="0">
                <a:solidFill>
                  <a:srgbClr val="008000"/>
                </a:solidFill>
                <a:ea typeface="宋体" pitchFamily="2" charset="-122"/>
              </a:rPr>
              <a:t>deregulation is frequently seen in human cancers </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Activation of H-</a:t>
            </a: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 </a:t>
            </a:r>
            <a:r>
              <a:rPr lang="en-US" altLang="zh-CN" sz="2000" b="1" dirty="0" smtClean="0">
                <a:solidFill>
                  <a:srgbClr val="008000"/>
                </a:solidFill>
                <a:ea typeface="宋体" pitchFamily="2" charset="-122"/>
              </a:rPr>
              <a:t>require </a:t>
            </a:r>
            <a:r>
              <a:rPr lang="en-US" altLang="zh-CN" sz="2000" b="1" dirty="0">
                <a:solidFill>
                  <a:srgbClr val="008000"/>
                </a:solidFill>
                <a:ea typeface="宋体" pitchFamily="2" charset="-122"/>
              </a:rPr>
              <a:t>its </a:t>
            </a:r>
            <a:r>
              <a:rPr lang="en-US" altLang="zh-CN" sz="2000" b="1" dirty="0" err="1">
                <a:solidFill>
                  <a:srgbClr val="008000"/>
                </a:solidFill>
                <a:ea typeface="宋体" pitchFamily="2" charset="-122"/>
              </a:rPr>
              <a:t>farnesylation</a:t>
            </a:r>
            <a:r>
              <a:rPr lang="en-US" altLang="zh-CN" sz="2000" b="1" dirty="0">
                <a:solidFill>
                  <a:srgbClr val="008000"/>
                </a:solidFill>
                <a:ea typeface="宋体" pitchFamily="2" charset="-122"/>
              </a:rPr>
              <a:t>, which can be blocked by </a:t>
            </a:r>
            <a:r>
              <a:rPr lang="en-US" altLang="zh-CN" sz="2000" b="1" dirty="0" err="1">
                <a:solidFill>
                  <a:srgbClr val="008000"/>
                </a:solidFill>
                <a:ea typeface="宋体" pitchFamily="2" charset="-122"/>
              </a:rPr>
              <a:t>Farnesyltransferase</a:t>
            </a:r>
            <a:r>
              <a:rPr lang="en-US" altLang="zh-CN" sz="2000" b="1" dirty="0">
                <a:solidFill>
                  <a:srgbClr val="008000"/>
                </a:solidFill>
                <a:ea typeface="宋体" pitchFamily="2" charset="-122"/>
              </a:rPr>
              <a:t> </a:t>
            </a:r>
            <a:r>
              <a:rPr lang="en-US" altLang="zh-CN" sz="2000" b="1" dirty="0" err="1">
                <a:solidFill>
                  <a:srgbClr val="008000"/>
                </a:solidFill>
                <a:ea typeface="宋体" pitchFamily="2" charset="-122"/>
              </a:rPr>
              <a:t>inhibitiors</a:t>
            </a:r>
            <a:r>
              <a:rPr lang="en-US" altLang="zh-CN" sz="2000" b="1" dirty="0">
                <a:solidFill>
                  <a:srgbClr val="008000"/>
                </a:solidFill>
                <a:ea typeface="宋体" pitchFamily="2" charset="-122"/>
              </a:rPr>
              <a:t> (FTIs)</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This envisions FTIs as future drug target for anti-cancer therapies, and several FTIs have entered early phase clinical trials</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This observation, together with the finding that </a:t>
            </a: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 is constitutively activated in leukemic LGL cells, leads to the hypothesis that </a:t>
            </a:r>
            <a:r>
              <a:rPr lang="en-US" altLang="zh-CN" b="1" dirty="0" err="1">
                <a:solidFill>
                  <a:srgbClr val="002060"/>
                </a:solidFill>
                <a:ea typeface="宋体" pitchFamily="2" charset="-122"/>
              </a:rPr>
              <a:t>Ras</a:t>
            </a:r>
            <a:r>
              <a:rPr lang="en-US" altLang="zh-CN" b="1" dirty="0">
                <a:solidFill>
                  <a:srgbClr val="002060"/>
                </a:solidFill>
                <a:ea typeface="宋体" pitchFamily="2" charset="-122"/>
              </a:rPr>
              <a:t> plays an important role in LGL leukemia, and may functions through influencing </a:t>
            </a:r>
            <a:r>
              <a:rPr lang="en-US" altLang="zh-CN" b="1" dirty="0" err="1">
                <a:solidFill>
                  <a:srgbClr val="002060"/>
                </a:solidFill>
                <a:ea typeface="宋体" pitchFamily="2" charset="-122"/>
              </a:rPr>
              <a:t>Fas</a:t>
            </a:r>
            <a:r>
              <a:rPr lang="en-US" altLang="zh-CN" b="1" dirty="0">
                <a:solidFill>
                  <a:srgbClr val="002060"/>
                </a:solidFill>
                <a:ea typeface="宋体" pitchFamily="2" charset="-122"/>
              </a:rPr>
              <a:t>/</a:t>
            </a:r>
            <a:r>
              <a:rPr lang="en-US" altLang="zh-CN" b="1" dirty="0" err="1">
                <a:solidFill>
                  <a:srgbClr val="002060"/>
                </a:solidFill>
                <a:ea typeface="宋体" pitchFamily="2" charset="-122"/>
              </a:rPr>
              <a:t>FasL</a:t>
            </a:r>
            <a:r>
              <a:rPr lang="en-US" altLang="zh-CN" b="1" dirty="0">
                <a:solidFill>
                  <a:srgbClr val="002060"/>
                </a:solidFill>
                <a:ea typeface="宋体" pitchFamily="2" charset="-122"/>
              </a:rPr>
              <a:t> pathway.</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96323" name="Rectangle 3"/>
          <p:cNvSpPr>
            <a:spLocks noGrp="1" noChangeArrowheads="1"/>
          </p:cNvSpPr>
          <p:nvPr>
            <p:ph type="body" idx="1"/>
          </p:nvPr>
        </p:nvSpPr>
        <p:spPr>
          <a:xfrm>
            <a:off x="393700" y="381000"/>
            <a:ext cx="8229600" cy="5753100"/>
          </a:xfrm>
        </p:spPr>
        <p:txBody>
          <a:bodyPr/>
          <a:lstStyle/>
          <a:p>
            <a:pPr>
              <a:buFontTx/>
              <a:buNone/>
            </a:pPr>
            <a:r>
              <a:rPr lang="en-US" altLang="zh-CN" sz="2000" b="1" dirty="0" smtClean="0">
                <a:solidFill>
                  <a:srgbClr val="008000"/>
                </a:solidFill>
                <a:ea typeface="宋体" pitchFamily="2" charset="-122"/>
              </a:rPr>
              <a:t>we </a:t>
            </a:r>
            <a:r>
              <a:rPr lang="en-US" altLang="zh-CN" sz="2000" b="1" dirty="0">
                <a:solidFill>
                  <a:srgbClr val="008000"/>
                </a:solidFill>
                <a:ea typeface="宋体" pitchFamily="2" charset="-122"/>
              </a:rPr>
              <a:t>constructed the cell-survival/cell-death regulation-related signaling network, with special interest on the </a:t>
            </a: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 effect on apoptosis response through </a:t>
            </a:r>
            <a:r>
              <a:rPr lang="en-US" altLang="zh-CN" sz="2000" b="1" dirty="0" err="1">
                <a:solidFill>
                  <a:srgbClr val="008000"/>
                </a:solidFill>
                <a:ea typeface="宋体" pitchFamily="2" charset="-122"/>
              </a:rPr>
              <a:t>Fas</a:t>
            </a:r>
            <a:r>
              <a:rPr lang="en-US" altLang="zh-CN" sz="2000" b="1" dirty="0">
                <a:solidFill>
                  <a:srgbClr val="008000"/>
                </a:solidFill>
                <a:ea typeface="宋体" pitchFamily="2" charset="-122"/>
              </a:rPr>
              <a:t>/</a:t>
            </a:r>
            <a:r>
              <a:rPr lang="en-US" altLang="zh-CN" sz="2000" b="1" dirty="0" err="1">
                <a:solidFill>
                  <a:srgbClr val="008000"/>
                </a:solidFill>
                <a:ea typeface="宋体" pitchFamily="2" charset="-122"/>
              </a:rPr>
              <a:t>FasL</a:t>
            </a:r>
            <a:r>
              <a:rPr lang="en-US" altLang="zh-CN" sz="2000" b="1" dirty="0">
                <a:solidFill>
                  <a:srgbClr val="008000"/>
                </a:solidFill>
                <a:ea typeface="宋体" pitchFamily="2" charset="-122"/>
              </a:rPr>
              <a:t> pathway</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Goal: </a:t>
            </a:r>
            <a:r>
              <a:rPr lang="en-US" altLang="zh-CN" sz="2000" b="1" dirty="0" smtClean="0">
                <a:solidFill>
                  <a:srgbClr val="008000"/>
                </a:solidFill>
                <a:ea typeface="宋体" pitchFamily="2" charset="-122"/>
              </a:rPr>
              <a:t>initiate understanding </a:t>
            </a:r>
            <a:r>
              <a:rPr lang="en-US" altLang="zh-CN" sz="2000" b="1" dirty="0">
                <a:solidFill>
                  <a:srgbClr val="008000"/>
                </a:solidFill>
                <a:ea typeface="宋体" pitchFamily="2" charset="-122"/>
              </a:rPr>
              <a:t>of the interactions between </a:t>
            </a: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 pathway and </a:t>
            </a:r>
            <a:r>
              <a:rPr lang="en-US" altLang="zh-CN" sz="2000" b="1" dirty="0" err="1">
                <a:solidFill>
                  <a:srgbClr val="008000"/>
                </a:solidFill>
                <a:ea typeface="宋体" pitchFamily="2" charset="-122"/>
              </a:rPr>
              <a:t>Fas</a:t>
            </a:r>
            <a:r>
              <a:rPr lang="en-US" altLang="zh-CN" sz="2000" b="1" dirty="0">
                <a:solidFill>
                  <a:srgbClr val="008000"/>
                </a:solidFill>
                <a:ea typeface="宋体" pitchFamily="2" charset="-122"/>
              </a:rPr>
              <a:t>/</a:t>
            </a:r>
            <a:r>
              <a:rPr lang="en-US" altLang="zh-CN" sz="2000" b="1" dirty="0" err="1">
                <a:solidFill>
                  <a:srgbClr val="008000"/>
                </a:solidFill>
                <a:ea typeface="宋体" pitchFamily="2" charset="-122"/>
              </a:rPr>
              <a:t>FasL</a:t>
            </a:r>
            <a:r>
              <a:rPr lang="en-US" altLang="zh-CN" sz="2000" b="1" dirty="0">
                <a:solidFill>
                  <a:srgbClr val="008000"/>
                </a:solidFill>
                <a:ea typeface="宋体" pitchFamily="2" charset="-122"/>
              </a:rPr>
              <a:t> pathways, two of the major pathways that regulate cell survival/death decision. </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Currently, there is no standard therapy for LGL leukemia. Understanding the mechanism of this disease is crucial for drug/therapy development</a:t>
            </a:r>
          </a:p>
          <a:p>
            <a:pPr>
              <a:buFontTx/>
              <a:buNone/>
            </a:pPr>
            <a:endParaRPr lang="en-US" altLang="zh-CN" sz="2000" b="1" dirty="0">
              <a:solidFill>
                <a:srgbClr val="008000"/>
              </a:solidFill>
              <a:ea typeface="宋体" pitchFamily="2" charset="-122"/>
            </a:endParaRPr>
          </a:p>
          <a:p>
            <a:pPr>
              <a:buFontTx/>
              <a:buNone/>
            </a:pPr>
            <a:r>
              <a:rPr lang="en-US" altLang="zh-CN" sz="2000" b="1" dirty="0">
                <a:solidFill>
                  <a:srgbClr val="008000"/>
                </a:solidFill>
                <a:ea typeface="宋体" pitchFamily="2" charset="-122"/>
              </a:rPr>
              <a:t>Proteins that modulate the </a:t>
            </a:r>
            <a:r>
              <a:rPr lang="en-US" altLang="zh-CN" sz="2000" b="1" dirty="0" err="1">
                <a:solidFill>
                  <a:srgbClr val="008000"/>
                </a:solidFill>
                <a:ea typeface="宋体" pitchFamily="2" charset="-122"/>
              </a:rPr>
              <a:t>Ras</a:t>
            </a:r>
            <a:r>
              <a:rPr lang="en-US" altLang="zh-CN" sz="2000" b="1" dirty="0">
                <a:solidFill>
                  <a:srgbClr val="008000"/>
                </a:solidFill>
                <a:ea typeface="宋体" pitchFamily="2" charset="-122"/>
              </a:rPr>
              <a:t>-apoptosis response can potentially serve as future reference for drug design and therapeutic-target-molecule search, and this may not be restricted to LGL leukemia</a:t>
            </a:r>
            <a:endParaRPr lang="en-US" sz="2000" b="1" dirty="0">
              <a:solidFill>
                <a:srgbClr val="008000"/>
              </a:solidFill>
            </a:endParaRPr>
          </a:p>
        </p:txBody>
      </p:sp>
      <p:sp>
        <p:nvSpPr>
          <p:cNvPr id="5" name="TextBox 4"/>
          <p:cNvSpPr txBox="1"/>
          <p:nvPr/>
        </p:nvSpPr>
        <p:spPr>
          <a:xfrm>
            <a:off x="3486566" y="5785668"/>
            <a:ext cx="5349541"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Zhang, Sontag, 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2008</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87106" name="Rectangle 2"/>
          <p:cNvSpPr>
            <a:spLocks noGrp="1" noChangeArrowheads="1"/>
          </p:cNvSpPr>
          <p:nvPr>
            <p:ph type="body" idx="1"/>
          </p:nvPr>
        </p:nvSpPr>
        <p:spPr>
          <a:xfrm>
            <a:off x="176213" y="212725"/>
            <a:ext cx="8737600" cy="5999163"/>
          </a:xfrm>
        </p:spPr>
        <p:txBody>
          <a:bodyPr/>
          <a:lstStyle/>
          <a:p>
            <a:pPr algn="ctr">
              <a:buFontTx/>
              <a:buNone/>
            </a:pPr>
            <a:endParaRPr lang="en-US" sz="1800"/>
          </a:p>
          <a:p>
            <a:pPr algn="ctr">
              <a:buFontTx/>
              <a:buNone/>
            </a:pPr>
            <a:r>
              <a:rPr lang="en-US" sz="1800" b="1">
                <a:solidFill>
                  <a:srgbClr val="008000"/>
                </a:solidFill>
              </a:rPr>
              <a:t>Synthesizing a Network for T Cell Survival and Death in Large Granular Lymphocyte Leukemia</a:t>
            </a:r>
          </a:p>
          <a:p>
            <a:pPr algn="ctr">
              <a:buFontTx/>
              <a:buNone/>
            </a:pPr>
            <a:endParaRPr lang="en-US" sz="1800" b="1">
              <a:solidFill>
                <a:srgbClr val="008000"/>
              </a:solidFill>
            </a:endParaRPr>
          </a:p>
          <a:p>
            <a:r>
              <a:rPr lang="en-US" sz="2000" b="1">
                <a:solidFill>
                  <a:srgbClr val="008000"/>
                </a:solidFill>
              </a:rPr>
              <a:t>Synthesized a cell-survival/cell-death regulation-related signaling network from the TRANSPATH 6.0 database, with additional information manually curated from literature search</a:t>
            </a:r>
          </a:p>
          <a:p>
            <a:pPr>
              <a:buFontTx/>
              <a:buNone/>
            </a:pPr>
            <a:endParaRPr lang="en-US" sz="2000" b="1">
              <a:solidFill>
                <a:srgbClr val="008000"/>
              </a:solidFill>
            </a:endParaRPr>
          </a:p>
          <a:p>
            <a:r>
              <a:rPr lang="en-US" sz="2000" b="1">
                <a:solidFill>
                  <a:srgbClr val="008000"/>
                </a:solidFill>
              </a:rPr>
              <a:t>359 vertices of this network represent proteins/protein families and mRNAs participating in pro-survival and Fas-induced apoptosis pathways</a:t>
            </a:r>
          </a:p>
          <a:p>
            <a:pPr>
              <a:buFontTx/>
              <a:buNone/>
            </a:pPr>
            <a:endParaRPr lang="en-US" sz="2000" b="1">
              <a:solidFill>
                <a:srgbClr val="008000"/>
              </a:solidFill>
            </a:endParaRPr>
          </a:p>
          <a:p>
            <a:r>
              <a:rPr lang="en-US" sz="2000" b="1">
                <a:solidFill>
                  <a:srgbClr val="008000"/>
                </a:solidFill>
              </a:rPr>
              <a:t>1295 edges represent regulatory relationships between nodes, including protein interactions, catalytic reactions, transcriptional regulation (no double-causal interactions were known)</a:t>
            </a:r>
          </a:p>
          <a:p>
            <a:endParaRPr lang="en-US" sz="2000" b="1">
              <a:solidFill>
                <a:srgbClr val="008000"/>
              </a:solidFill>
            </a:endParaRPr>
          </a:p>
          <a:p>
            <a:r>
              <a:rPr lang="en-US" sz="2000" b="1">
                <a:solidFill>
                  <a:srgbClr val="008000"/>
                </a:solidFill>
              </a:rPr>
              <a:t>Performing BTR with NET-SYNTHESIS reduced the total edge-number to 873</a:t>
            </a:r>
            <a:endParaRPr lang="en-US" b="1">
              <a:solidFill>
                <a:srgbClr val="008000"/>
              </a:solidFill>
            </a:endParaRPr>
          </a:p>
        </p:txBody>
      </p:sp>
      <p:sp>
        <p:nvSpPr>
          <p:cNvPr id="5" name="TextBox 4"/>
          <p:cNvSpPr txBox="1"/>
          <p:nvPr/>
        </p:nvSpPr>
        <p:spPr>
          <a:xfrm>
            <a:off x="3452699" y="5842113"/>
            <a:ext cx="5349541"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Zhang, Sontag, 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2008</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30818" name="Rectangle 2"/>
          <p:cNvSpPr>
            <a:spLocks noGrp="1" noChangeArrowheads="1"/>
          </p:cNvSpPr>
          <p:nvPr>
            <p:ph type="body" idx="1"/>
          </p:nvPr>
        </p:nvSpPr>
        <p:spPr>
          <a:xfrm>
            <a:off x="228600" y="228600"/>
            <a:ext cx="8686800" cy="5867400"/>
          </a:xfrm>
        </p:spPr>
        <p:txBody>
          <a:bodyPr/>
          <a:lstStyle/>
          <a:p>
            <a:pPr algn="ctr">
              <a:lnSpc>
                <a:spcPct val="90000"/>
              </a:lnSpc>
              <a:buFontTx/>
              <a:buNone/>
            </a:pPr>
            <a:r>
              <a:rPr lang="en-US" b="1" dirty="0"/>
              <a:t>System dynamics</a:t>
            </a:r>
          </a:p>
          <a:p>
            <a:pPr>
              <a:lnSpc>
                <a:spcPct val="90000"/>
              </a:lnSpc>
            </a:pPr>
            <a:r>
              <a:rPr lang="en-US" b="1" dirty="0"/>
              <a:t>state variables </a:t>
            </a:r>
          </a:p>
          <a:p>
            <a:pPr lvl="1">
              <a:lnSpc>
                <a:spcPct val="90000"/>
              </a:lnSpc>
            </a:pPr>
            <a:r>
              <a:rPr lang="en-US" sz="2000" b="1" dirty="0"/>
              <a:t>continuous</a:t>
            </a:r>
          </a:p>
          <a:p>
            <a:pPr lvl="1">
              <a:lnSpc>
                <a:spcPct val="90000"/>
              </a:lnSpc>
            </a:pPr>
            <a:r>
              <a:rPr lang="en-US" sz="2000" b="1" dirty="0"/>
              <a:t>discrete (e.g., small number of quantitative states)</a:t>
            </a:r>
          </a:p>
          <a:p>
            <a:pPr lvl="1">
              <a:lnSpc>
                <a:spcPct val="90000"/>
              </a:lnSpc>
              <a:buFontTx/>
              <a:buNone/>
            </a:pPr>
            <a:endParaRPr lang="en-US" sz="2000" b="1" dirty="0"/>
          </a:p>
          <a:p>
            <a:pPr>
              <a:lnSpc>
                <a:spcPct val="90000"/>
              </a:lnSpc>
            </a:pPr>
            <a:r>
              <a:rPr lang="en-US" b="1" dirty="0"/>
              <a:t>time variables</a:t>
            </a:r>
          </a:p>
          <a:p>
            <a:pPr lvl="1">
              <a:lnSpc>
                <a:spcPct val="90000"/>
              </a:lnSpc>
            </a:pPr>
            <a:r>
              <a:rPr lang="en-US" sz="2000" b="1" dirty="0"/>
              <a:t>continuous (e.g., partial differential equation, delay equations)</a:t>
            </a:r>
          </a:p>
          <a:p>
            <a:pPr lvl="1">
              <a:lnSpc>
                <a:spcPct val="90000"/>
              </a:lnSpc>
            </a:pPr>
            <a:r>
              <a:rPr lang="en-US" sz="2000" b="1" dirty="0"/>
              <a:t>discrete (difference equations, quantized descriptions of continuous variables)</a:t>
            </a:r>
          </a:p>
          <a:p>
            <a:pPr lvl="1">
              <a:lnSpc>
                <a:spcPct val="90000"/>
              </a:lnSpc>
              <a:buFontTx/>
              <a:buNone/>
            </a:pPr>
            <a:endParaRPr lang="en-US" sz="2000" b="1" dirty="0"/>
          </a:p>
          <a:p>
            <a:pPr>
              <a:lnSpc>
                <a:spcPct val="90000"/>
              </a:lnSpc>
            </a:pPr>
            <a:r>
              <a:rPr lang="en-US" b="1" dirty="0"/>
              <a:t>deterministic or probabilistic nature of the model</a:t>
            </a:r>
          </a:p>
          <a:p>
            <a:pPr>
              <a:lnSpc>
                <a:spcPct val="90000"/>
              </a:lnSpc>
            </a:pPr>
            <a:endParaRPr lang="en-US" b="1" dirty="0"/>
          </a:p>
          <a:p>
            <a:pPr>
              <a:lnSpc>
                <a:spcPct val="90000"/>
              </a:lnSpc>
            </a:pPr>
            <a:r>
              <a:rPr lang="en-US" b="1" dirty="0"/>
              <a:t>hybrid models</a:t>
            </a:r>
          </a:p>
          <a:p>
            <a:pPr lvl="1">
              <a:lnSpc>
                <a:spcPct val="90000"/>
              </a:lnSpc>
            </a:pPr>
            <a:r>
              <a:rPr lang="en-US" sz="2000" b="1" dirty="0"/>
              <a:t>combines continuous and discrete time-scales and/or</a:t>
            </a:r>
          </a:p>
          <a:p>
            <a:pPr lvl="1">
              <a:lnSpc>
                <a:spcPct val="90000"/>
              </a:lnSpc>
            </a:pPr>
            <a:r>
              <a:rPr lang="en-US" sz="2000" b="1" dirty="0"/>
              <a:t>combines continuous and discrete time variables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697347" name="Rectangle 3"/>
          <p:cNvSpPr>
            <a:spLocks noGrp="1" noChangeArrowheads="1"/>
          </p:cNvSpPr>
          <p:nvPr>
            <p:ph type="body" idx="1"/>
          </p:nvPr>
        </p:nvSpPr>
        <p:spPr>
          <a:xfrm>
            <a:off x="441325" y="403225"/>
            <a:ext cx="8229600" cy="5691188"/>
          </a:xfrm>
        </p:spPr>
        <p:txBody>
          <a:bodyPr/>
          <a:lstStyle/>
          <a:p>
            <a:pPr>
              <a:buFontTx/>
              <a:buNone/>
            </a:pPr>
            <a:endParaRPr lang="en-US"/>
          </a:p>
          <a:p>
            <a:pPr>
              <a:buFontTx/>
              <a:buNone/>
            </a:pPr>
            <a:r>
              <a:rPr lang="en-US" b="1">
                <a:solidFill>
                  <a:srgbClr val="008000"/>
                </a:solidFill>
              </a:rPr>
              <a:t>To focus on pathways that involve the 33 known T-LGL deregulated proteins, we designated vertices that correspond to proteins with no evidence of being changed during T-LGL as pseudo-vertices and deleted the label “Y” for those edges whose both endpoints were pseudo-vertices</a:t>
            </a:r>
          </a:p>
          <a:p>
            <a:pPr>
              <a:buFontTx/>
              <a:buNone/>
            </a:pPr>
            <a:endParaRPr lang="en-US" b="1">
              <a:solidFill>
                <a:srgbClr val="008000"/>
              </a:solidFill>
            </a:endParaRPr>
          </a:p>
          <a:p>
            <a:pPr>
              <a:buFontTx/>
              <a:buNone/>
            </a:pPr>
            <a:r>
              <a:rPr lang="en-US" b="1">
                <a:solidFill>
                  <a:srgbClr val="008000"/>
                </a:solidFill>
              </a:rPr>
              <a:t>Recursively performing “Reduction (faster)” BTR and “Collapse degree-2 pseudonodes” of NET-SYNTHESIS until no edge/node could be further removed simplified the network to 267 nodes and 751 edges.</a:t>
            </a:r>
          </a:p>
          <a:p>
            <a:pPr>
              <a:buFontTx/>
              <a:buNone/>
            </a:pPr>
            <a:endParaRPr lang="en-US"/>
          </a:p>
        </p:txBody>
      </p:sp>
      <p:sp>
        <p:nvSpPr>
          <p:cNvPr id="5" name="TextBox 4"/>
          <p:cNvSpPr txBox="1"/>
          <p:nvPr/>
        </p:nvSpPr>
        <p:spPr>
          <a:xfrm>
            <a:off x="3441410" y="5605046"/>
            <a:ext cx="5349541" cy="338554"/>
          </a:xfrm>
          <a:prstGeom prst="rect">
            <a:avLst/>
          </a:prstGeom>
          <a:noFill/>
        </p:spPr>
        <p:txBody>
          <a:bodyPr wrap="none" rtlCol="0">
            <a:spAutoFit/>
          </a:bodyPr>
          <a:lstStyle/>
          <a:p>
            <a:r>
              <a:rPr lang="en-US" sz="1600" b="1" dirty="0" err="1" smtClean="0">
                <a:solidFill>
                  <a:srgbClr val="002060"/>
                </a:solidFill>
                <a:latin typeface="Bookman Old Style" pitchFamily="18" charset="0"/>
              </a:rPr>
              <a:t>Kachalo</a:t>
            </a:r>
            <a:r>
              <a:rPr lang="en-US" sz="1600" b="1" dirty="0" smtClean="0">
                <a:solidFill>
                  <a:srgbClr val="002060"/>
                </a:solidFill>
                <a:latin typeface="Bookman Old Style" pitchFamily="18" charset="0"/>
              </a:rPr>
              <a:t>, Zhang, Sontag, Albert, </a:t>
            </a:r>
            <a:r>
              <a:rPr lang="en-US" sz="1600" b="1" dirty="0" err="1" smtClean="0">
                <a:solidFill>
                  <a:srgbClr val="002060"/>
                </a:solidFill>
                <a:latin typeface="Bookman Old Style" pitchFamily="18" charset="0"/>
              </a:rPr>
              <a:t>DasGupta</a:t>
            </a:r>
            <a:r>
              <a:rPr lang="en-US" sz="1600" b="1" dirty="0" smtClean="0">
                <a:solidFill>
                  <a:srgbClr val="002060"/>
                </a:solidFill>
                <a:latin typeface="Bookman Old Style" pitchFamily="18" charset="0"/>
              </a:rPr>
              <a:t>, 2008</a:t>
            </a:r>
            <a:endParaRPr lang="en-US" sz="1600" b="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750596" name="Rectangle 4"/>
          <p:cNvSpPr>
            <a:spLocks noGrp="1" noChangeArrowheads="1"/>
          </p:cNvSpPr>
          <p:nvPr>
            <p:ph type="body" idx="1"/>
          </p:nvPr>
        </p:nvSpPr>
        <p:spPr>
          <a:xfrm>
            <a:off x="355600" y="381000"/>
            <a:ext cx="8466138" cy="5813425"/>
          </a:xfrm>
          <a:noFill/>
          <a:ln/>
        </p:spPr>
        <p:txBody>
          <a:bodyPr/>
          <a:lstStyle/>
          <a:p>
            <a:pPr>
              <a:buFontTx/>
              <a:buNone/>
            </a:pPr>
            <a:endParaRPr lang="en-US"/>
          </a:p>
          <a:p>
            <a:pPr algn="ctr">
              <a:buFontTx/>
              <a:buNone/>
            </a:pPr>
            <a:r>
              <a:rPr lang="en-US" b="1">
                <a:solidFill>
                  <a:srgbClr val="008000"/>
                </a:solidFill>
              </a:rPr>
              <a:t>For further results, see </a:t>
            </a:r>
          </a:p>
          <a:p>
            <a:pPr>
              <a:buFontTx/>
              <a:buNone/>
            </a:pPr>
            <a:endParaRPr lang="en-US" b="1">
              <a:solidFill>
                <a:srgbClr val="008000"/>
              </a:solidFill>
            </a:endParaRPr>
          </a:p>
          <a:p>
            <a:pPr>
              <a:buFontTx/>
              <a:buNone/>
            </a:pPr>
            <a:endParaRPr lang="en-US" b="1">
              <a:solidFill>
                <a:srgbClr val="008000"/>
              </a:solidFill>
            </a:endParaRPr>
          </a:p>
          <a:p>
            <a:pPr>
              <a:buFontTx/>
              <a:buNone/>
            </a:pPr>
            <a:r>
              <a:rPr lang="en-US" b="1">
                <a:solidFill>
                  <a:srgbClr val="008000"/>
                </a:solidFill>
              </a:rPr>
              <a:t>R. Zhang, M. V. Shah, J. Yang, S. B. Nyland, X. Liu, J. K. Yun, R. Albert, and T. P. Loughran, </a:t>
            </a:r>
          </a:p>
          <a:p>
            <a:pPr>
              <a:buFontTx/>
              <a:buNone/>
            </a:pPr>
            <a:r>
              <a:rPr lang="en-US" b="1">
                <a:solidFill>
                  <a:srgbClr val="008000"/>
                </a:solidFill>
              </a:rPr>
              <a:t>Network Model of Survival Signaling in LGL Leukemia </a:t>
            </a:r>
          </a:p>
          <a:p>
            <a:pPr>
              <a:buFontTx/>
              <a:buNone/>
            </a:pPr>
            <a:r>
              <a:rPr lang="en-US" b="1">
                <a:solidFill>
                  <a:srgbClr val="008000"/>
                </a:solidFill>
              </a:rPr>
              <a:t>PNAS, 2008</a:t>
            </a:r>
          </a:p>
          <a:p>
            <a:pPr>
              <a:buFontTx/>
              <a:buNone/>
            </a:pPr>
            <a:endParaRPr lang="en-US" b="1">
              <a:solidFill>
                <a:srgbClr val="008000"/>
              </a:solidFill>
            </a:endParaRPr>
          </a:p>
          <a:p>
            <a:pPr>
              <a:buFontTx/>
              <a:buNone/>
            </a:pP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11" y="268111"/>
            <a:ext cx="8782755" cy="5827889"/>
          </a:xfrm>
        </p:spPr>
        <p:txBody>
          <a:bodyPr/>
          <a:lstStyle/>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Binary transitive reductions revives two further interesting questions:</a:t>
            </a:r>
          </a:p>
          <a:p>
            <a:pPr>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how redundant are biological networks ?</a:t>
            </a:r>
          </a:p>
          <a:p>
            <a:pPr lvl="2"/>
            <a:r>
              <a:rPr lang="en-US" dirty="0" smtClean="0">
                <a:latin typeface="Arial" pitchFamily="34" charset="0"/>
                <a:cs typeface="Arial" pitchFamily="34" charset="0"/>
              </a:rPr>
              <a:t>what is redundancy and how to measure it ? </a:t>
            </a:r>
          </a:p>
          <a:p>
            <a:pPr lvl="3"/>
            <a:r>
              <a:rPr lang="en-US" dirty="0" smtClean="0">
                <a:latin typeface="Arial" pitchFamily="34" charset="0"/>
                <a:cs typeface="Arial" pitchFamily="34" charset="0"/>
              </a:rPr>
              <a:t> </a:t>
            </a:r>
            <a:r>
              <a:rPr lang="en-US" sz="2000" dirty="0" smtClean="0">
                <a:latin typeface="Arial" pitchFamily="34" charset="0"/>
                <a:cs typeface="Arial" pitchFamily="34" charset="0"/>
              </a:rPr>
              <a:t>percentage of edges removed by binary transitive reduction</a:t>
            </a:r>
          </a:p>
          <a:p>
            <a:pPr lvl="2">
              <a:buNone/>
            </a:pPr>
            <a:r>
              <a:rPr lang="en-US" dirty="0" smtClean="0">
                <a:latin typeface="Arial" pitchFamily="34" charset="0"/>
                <a:cs typeface="Arial" pitchFamily="34" charset="0"/>
              </a:rPr>
              <a:t> (</a:t>
            </a:r>
            <a:r>
              <a:rPr lang="en-US" sz="1800" dirty="0" smtClean="0">
                <a:latin typeface="Arial" pitchFamily="34" charset="0"/>
                <a:cs typeface="Arial" pitchFamily="34" charset="0"/>
              </a:rPr>
              <a:t>Albert, </a:t>
            </a:r>
            <a:r>
              <a:rPr lang="en-US" sz="1800" dirty="0" err="1" smtClean="0">
                <a:latin typeface="Arial" pitchFamily="34" charset="0"/>
                <a:cs typeface="Arial" pitchFamily="34" charset="0"/>
              </a:rPr>
              <a:t>DasGupta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Gitter</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Gürsoy</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Hegde</a:t>
            </a:r>
            <a:r>
              <a:rPr lang="en-US" sz="1800" dirty="0" smtClean="0">
                <a:latin typeface="Arial" pitchFamily="34" charset="0"/>
                <a:cs typeface="Arial" pitchFamily="34" charset="0"/>
              </a:rPr>
              <a:t>, Pal, </a:t>
            </a:r>
            <a:r>
              <a:rPr lang="en-US" sz="1800" dirty="0" err="1" smtClean="0">
                <a:latin typeface="Arial" pitchFamily="34" charset="0"/>
                <a:cs typeface="Arial" pitchFamily="34" charset="0"/>
              </a:rPr>
              <a:t>Sivanathan</a:t>
            </a:r>
            <a:r>
              <a:rPr lang="en-US" sz="1800" dirty="0" smtClean="0">
                <a:latin typeface="Arial" pitchFamily="34" charset="0"/>
                <a:cs typeface="Arial" pitchFamily="34" charset="0"/>
              </a:rPr>
              <a:t>, Sontag, 2011)</a:t>
            </a:r>
          </a:p>
          <a:p>
            <a:pPr lvl="2">
              <a:buNone/>
            </a:pPr>
            <a:endParaRPr lang="en-US" sz="1800" dirty="0" smtClean="0">
              <a:latin typeface="Arial" pitchFamily="34" charset="0"/>
              <a:cs typeface="Arial" pitchFamily="34" charset="0"/>
            </a:endParaRPr>
          </a:p>
          <a:p>
            <a:pPr lvl="1"/>
            <a:r>
              <a:rPr lang="en-US" dirty="0" smtClean="0">
                <a:latin typeface="Arial" pitchFamily="34" charset="0"/>
                <a:cs typeface="Arial" pitchFamily="34" charset="0"/>
              </a:rPr>
              <a:t>are redundancy and dynamical properties correlated ?</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88834" name="Rectangle 2"/>
          <p:cNvSpPr>
            <a:spLocks noGrp="1" noChangeArrowheads="1"/>
          </p:cNvSpPr>
          <p:nvPr>
            <p:ph type="body" idx="1"/>
          </p:nvPr>
        </p:nvSpPr>
        <p:spPr>
          <a:xfrm>
            <a:off x="152400" y="228600"/>
            <a:ext cx="8763000" cy="5867400"/>
          </a:xfrm>
        </p:spPr>
        <p:txBody>
          <a:bodyPr/>
          <a:lstStyle/>
          <a:p>
            <a:pPr marL="457200" indent="-457200" algn="ctr">
              <a:buFontTx/>
              <a:buNone/>
            </a:pPr>
            <a:r>
              <a:rPr lang="en-US" sz="3200" b="1" dirty="0" smtClean="0">
                <a:solidFill>
                  <a:srgbClr val="0070C0"/>
                </a:solidFill>
              </a:rPr>
              <a:t>Feedback </a:t>
            </a:r>
            <a:r>
              <a:rPr lang="en-US" sz="3200" b="1" dirty="0">
                <a:solidFill>
                  <a:srgbClr val="0070C0"/>
                </a:solidFill>
              </a:rPr>
              <a:t>loops </a:t>
            </a:r>
            <a:endParaRPr lang="en-US" sz="3200" b="1" dirty="0" smtClean="0">
              <a:solidFill>
                <a:srgbClr val="FF0000"/>
              </a:solidFill>
            </a:endParaRPr>
          </a:p>
          <a:p>
            <a:pPr marL="457200" indent="-457200" algn="ctr">
              <a:buFontTx/>
              <a:buNone/>
            </a:pPr>
            <a:r>
              <a:rPr lang="en-US" sz="3200" b="1" dirty="0" smtClean="0">
                <a:solidFill>
                  <a:srgbClr val="FF0000"/>
                </a:solidFill>
              </a:rPr>
              <a:t>and </a:t>
            </a:r>
          </a:p>
          <a:p>
            <a:pPr marL="457200" indent="-457200" algn="ctr">
              <a:buFontTx/>
              <a:buNone/>
            </a:pPr>
            <a:r>
              <a:rPr lang="en-US" sz="3200" b="1" dirty="0" smtClean="0">
                <a:solidFill>
                  <a:srgbClr val="0070C0"/>
                </a:solidFill>
              </a:rPr>
              <a:t>dynamics</a:t>
            </a:r>
            <a:r>
              <a:rPr lang="en-US" sz="3200" b="1" dirty="0" smtClean="0">
                <a:solidFill>
                  <a:srgbClr val="FF0000"/>
                </a:solidFill>
              </a:rPr>
              <a:t> </a:t>
            </a:r>
            <a:r>
              <a:rPr lang="en-US" sz="3200" b="1" dirty="0">
                <a:solidFill>
                  <a:srgbClr val="FF0000"/>
                </a:solidFill>
              </a:rPr>
              <a:t>of </a:t>
            </a:r>
            <a:r>
              <a:rPr lang="en-US" sz="3200" b="1" dirty="0" smtClean="0">
                <a:solidFill>
                  <a:srgbClr val="FF0000"/>
                </a:solidFill>
              </a:rPr>
              <a:t>biological networks</a:t>
            </a:r>
          </a:p>
          <a:p>
            <a:pPr marL="457200" indent="-457200" algn="ctr">
              <a:buFontTx/>
              <a:buNone/>
            </a:pPr>
            <a:endParaRPr lang="en-US" sz="3200" b="1" dirty="0" smtClean="0">
              <a:solidFill>
                <a:srgbClr val="FF0000"/>
              </a:solidFill>
            </a:endParaRPr>
          </a:p>
          <a:p>
            <a:pPr eaLnBrk="0" hangingPunct="0">
              <a:buNone/>
            </a:pPr>
            <a:r>
              <a:rPr lang="en-US" sz="2000" b="1" dirty="0" smtClean="0">
                <a:effectLst>
                  <a:outerShdw blurRad="38100" dist="38100" dir="2700000" algn="tl">
                    <a:srgbClr val="C0C0C0"/>
                  </a:outerShdw>
                </a:effectLst>
                <a:latin typeface="Arial" pitchFamily="34" charset="0"/>
                <a:cs typeface="Arial" pitchFamily="34" charset="0"/>
              </a:rPr>
              <a:t>analyzing behaviors of feedback loops is a long-standing topic in the context of regulation, metabolism, and developments</a:t>
            </a:r>
          </a:p>
          <a:p>
            <a:pPr eaLnBrk="0" hangingPunct="0">
              <a:buNone/>
            </a:pPr>
            <a:endParaRPr lang="en-US" dirty="0" smtClean="0">
              <a:effectLst>
                <a:outerShdw blurRad="38100" dist="38100" dir="2700000" algn="tl">
                  <a:srgbClr val="C0C0C0"/>
                </a:outerShdw>
              </a:effectLst>
            </a:endParaRPr>
          </a:p>
          <a:p>
            <a:pPr lvl="1" eaLnBrk="0" hangingPunct="0"/>
            <a:r>
              <a:rPr lang="en-US" sz="2000" b="1" i="1" dirty="0" smtClean="0">
                <a:effectLst>
                  <a:outerShdw blurRad="38100" dist="38100" dir="2700000" algn="tl">
                    <a:srgbClr val="C0C0C0"/>
                  </a:outerShdw>
                </a:effectLst>
              </a:rPr>
              <a:t>e.g</a:t>
            </a:r>
            <a:r>
              <a:rPr lang="en-US" sz="2000" b="1" dirty="0" smtClean="0">
                <a:effectLst>
                  <a:outerShdw blurRad="38100" dist="38100" dir="2700000" algn="tl">
                    <a:srgbClr val="C0C0C0"/>
                  </a:outerShdw>
                </a:effectLst>
              </a:rPr>
              <a:t>., see classical reference works such as</a:t>
            </a:r>
          </a:p>
          <a:p>
            <a:pPr lvl="1" eaLnBrk="0" hangingPunct="0">
              <a:buNone/>
            </a:pPr>
            <a:endParaRPr lang="en-US" sz="2000" b="1" dirty="0" smtClean="0">
              <a:effectLst>
                <a:outerShdw blurRad="38100" dist="38100" dir="2700000" algn="tl">
                  <a:srgbClr val="C0C0C0"/>
                </a:outerShdw>
              </a:effectLst>
            </a:endParaRPr>
          </a:p>
          <a:p>
            <a:pPr lvl="1" eaLnBrk="0" hangingPunct="0">
              <a:buNone/>
            </a:pPr>
            <a:r>
              <a:rPr lang="en-US" sz="2000" b="1" dirty="0" smtClean="0">
                <a:effectLst>
                  <a:outerShdw blurRad="38100" dist="38100" dir="2700000" algn="tl">
                    <a:srgbClr val="C0C0C0"/>
                  </a:outerShdw>
                </a:effectLst>
              </a:rPr>
              <a:t>    J. Monod and F. Jacob, </a:t>
            </a:r>
            <a:r>
              <a:rPr lang="en-US" sz="2000" b="1" i="1" dirty="0" smtClean="0">
                <a:effectLst>
                  <a:outerShdw blurRad="38100" dist="38100" dir="2700000" algn="tl">
                    <a:srgbClr val="C0C0C0"/>
                  </a:outerShdw>
                </a:effectLst>
              </a:rPr>
              <a:t>General conclusions: </a:t>
            </a:r>
            <a:r>
              <a:rPr lang="en-US" sz="2000" b="1" i="1" dirty="0" err="1" smtClean="0">
                <a:effectLst>
                  <a:outerShdw blurRad="38100" dist="38100" dir="2700000" algn="tl">
                    <a:srgbClr val="C0C0C0"/>
                  </a:outerShdw>
                </a:effectLst>
              </a:rPr>
              <a:t>telenomic</a:t>
            </a:r>
            <a:r>
              <a:rPr lang="en-US" sz="2000" b="1" i="1" dirty="0" smtClean="0">
                <a:effectLst>
                  <a:outerShdw blurRad="38100" dist="38100" dir="2700000" algn="tl">
                    <a:srgbClr val="C0C0C0"/>
                  </a:outerShdw>
                </a:effectLst>
              </a:rPr>
              <a:t> mechanisms in cellular metabolism, growth, and differentiation</a:t>
            </a:r>
            <a:r>
              <a:rPr lang="en-US" sz="2000" b="1" dirty="0" smtClean="0">
                <a:effectLst>
                  <a:outerShdw blurRad="38100" dist="38100" dir="2700000" algn="tl">
                    <a:srgbClr val="C0C0C0"/>
                  </a:outerShdw>
                </a:effectLst>
              </a:rPr>
              <a:t>, Cold Spring Harbor </a:t>
            </a:r>
            <a:r>
              <a:rPr lang="en-US" sz="2000" b="1" dirty="0" err="1" smtClean="0">
                <a:effectLst>
                  <a:outerShdw blurRad="38100" dist="38100" dir="2700000" algn="tl">
                    <a:srgbClr val="C0C0C0"/>
                  </a:outerShdw>
                </a:effectLst>
              </a:rPr>
              <a:t>Symp</a:t>
            </a:r>
            <a:r>
              <a:rPr lang="en-US" sz="2000" b="1" dirty="0" smtClean="0">
                <a:effectLst>
                  <a:outerShdw blurRad="38100" dist="38100" dir="2700000" algn="tl">
                    <a:srgbClr val="C0C0C0"/>
                  </a:outerShdw>
                </a:effectLst>
              </a:rPr>
              <a:t>. Quant. Biol., 26, 389­401, 1961</a:t>
            </a:r>
          </a:p>
          <a:p>
            <a:pPr marL="457200" indent="-457200" algn="ctr">
              <a:buFontTx/>
              <a:buNone/>
            </a:pPr>
            <a:endParaRPr lang="en-US" sz="3200" b="1" dirty="0">
              <a:solidFill>
                <a:srgbClr val="FF0000"/>
              </a:solidFill>
            </a:endParaRPr>
          </a:p>
          <a:p>
            <a:pPr marL="457200" indent="-457200">
              <a:buFontTx/>
              <a:buNone/>
            </a:pPr>
            <a:endParaRPr lang="en-US" sz="2800" dirty="0"/>
          </a:p>
          <a:p>
            <a:pPr marL="457200" indent="-457200">
              <a:buFontTx/>
              <a:buNone/>
            </a:pPr>
            <a:endParaRPr lang="en-US"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91906" name="Rectangle 2"/>
          <p:cNvSpPr>
            <a:spLocks noGrp="1" noChangeArrowheads="1"/>
          </p:cNvSpPr>
          <p:nvPr>
            <p:ph type="body" idx="1"/>
          </p:nvPr>
        </p:nvSpPr>
        <p:spPr>
          <a:xfrm>
            <a:off x="152400" y="152400"/>
            <a:ext cx="8763000" cy="495782"/>
          </a:xfrm>
        </p:spPr>
        <p:txBody>
          <a:bodyPr/>
          <a:lstStyle/>
          <a:p>
            <a:pPr algn="ctr">
              <a:buFontTx/>
              <a:buNone/>
            </a:pPr>
            <a:r>
              <a:rPr lang="en-US" b="1" dirty="0" smtClean="0"/>
              <a:t>Monotone dynamical system</a:t>
            </a:r>
            <a:endParaRPr lang="en-US" b="1" dirty="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a:p>
        </p:txBody>
      </p:sp>
      <p:pic>
        <p:nvPicPr>
          <p:cNvPr id="20" name="Picture 19" descr="txp_fig.bmp"/>
          <p:cNvPicPr>
            <a:picLocks noChangeAspect="1"/>
          </p:cNvPicPr>
          <p:nvPr>
            <p:custDataLst>
              <p:tags r:id="rId1"/>
            </p:custDataLst>
          </p:nvPr>
        </p:nvPicPr>
        <p:blipFill>
          <a:blip r:embed="rId3" cstate="print">
            <a:lum/>
          </a:blip>
          <a:stretch>
            <a:fillRect/>
          </a:stretch>
        </p:blipFill>
        <p:spPr>
          <a:xfrm>
            <a:off x="325366" y="809752"/>
            <a:ext cx="8474836" cy="5115468"/>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91906" name="Rectangle 2"/>
          <p:cNvSpPr>
            <a:spLocks noGrp="1" noChangeArrowheads="1"/>
          </p:cNvSpPr>
          <p:nvPr>
            <p:ph type="body" idx="1"/>
          </p:nvPr>
        </p:nvSpPr>
        <p:spPr>
          <a:xfrm>
            <a:off x="163689" y="524933"/>
            <a:ext cx="8763000" cy="495782"/>
          </a:xfrm>
        </p:spPr>
        <p:txBody>
          <a:bodyPr/>
          <a:lstStyle/>
          <a:p>
            <a:pPr algn="ctr">
              <a:buFontTx/>
              <a:buNone/>
            </a:pPr>
            <a:r>
              <a:rPr lang="en-US" b="1" dirty="0" smtClean="0"/>
              <a:t>Monotone dynamical system</a:t>
            </a:r>
            <a:endParaRPr lang="en-US" b="1" dirty="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endParaRPr lang="en-US" dirty="0"/>
          </a:p>
        </p:txBody>
      </p:sp>
      <p:pic>
        <p:nvPicPr>
          <p:cNvPr id="7" name="Picture 6" descr="txp_fig.bmp"/>
          <p:cNvPicPr>
            <a:picLocks noChangeAspect="1"/>
          </p:cNvPicPr>
          <p:nvPr>
            <p:custDataLst>
              <p:tags r:id="rId1"/>
            </p:custDataLst>
          </p:nvPr>
        </p:nvPicPr>
        <p:blipFill>
          <a:blip r:embed="rId3" cstate="print">
            <a:lum/>
          </a:blip>
          <a:stretch>
            <a:fillRect/>
          </a:stretch>
        </p:blipFill>
        <p:spPr>
          <a:xfrm>
            <a:off x="159670" y="1807727"/>
            <a:ext cx="8816406" cy="3779324"/>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892930" name="Rectangle 2"/>
          <p:cNvSpPr>
            <a:spLocks noGrp="1" noChangeArrowheads="1"/>
          </p:cNvSpPr>
          <p:nvPr>
            <p:ph type="body" idx="1"/>
          </p:nvPr>
        </p:nvSpPr>
        <p:spPr>
          <a:xfrm>
            <a:off x="228600" y="381000"/>
            <a:ext cx="8686800" cy="5334000"/>
          </a:xfrm>
        </p:spPr>
        <p:txBody>
          <a:bodyPr/>
          <a:lstStyle/>
          <a:p>
            <a:pPr>
              <a:buFontTx/>
              <a:buNone/>
            </a:pPr>
            <a:endParaRPr lang="en-US" sz="2000" dirty="0">
              <a:latin typeface="Comic Sans MS" pitchFamily="66" charset="0"/>
            </a:endParaRPr>
          </a:p>
          <a:p>
            <a:pPr>
              <a:buFontTx/>
              <a:buNone/>
            </a:pPr>
            <a:r>
              <a:rPr lang="en-US" b="1" dirty="0">
                <a:solidFill>
                  <a:srgbClr val="C00000"/>
                </a:solidFill>
              </a:rPr>
              <a:t>Monotone systems are </a:t>
            </a:r>
            <a:r>
              <a:rPr lang="en-US" b="1" dirty="0">
                <a:solidFill>
                  <a:srgbClr val="0070C0"/>
                </a:solidFill>
              </a:rPr>
              <a:t>“simpler behaved” </a:t>
            </a:r>
            <a:r>
              <a:rPr lang="en-US" b="1" dirty="0" smtClean="0">
                <a:solidFill>
                  <a:srgbClr val="C00000"/>
                </a:solidFill>
              </a:rPr>
              <a:t>systems</a:t>
            </a:r>
            <a:r>
              <a:rPr lang="en-US" b="1" dirty="0">
                <a:solidFill>
                  <a:srgbClr val="C00000"/>
                </a:solidFill>
              </a:rPr>
              <a:t>:</a:t>
            </a:r>
          </a:p>
          <a:p>
            <a:pPr>
              <a:buFontTx/>
              <a:buNone/>
            </a:pPr>
            <a:endParaRPr lang="en-US" dirty="0"/>
          </a:p>
          <a:p>
            <a:r>
              <a:rPr lang="en-US" b="1" dirty="0"/>
              <a:t>pathological behavior (“chaos”) is ruled out</a:t>
            </a:r>
          </a:p>
          <a:p>
            <a:pPr>
              <a:buFontTx/>
              <a:buNone/>
            </a:pPr>
            <a:endParaRPr lang="en-US" b="1" dirty="0"/>
          </a:p>
          <a:p>
            <a:r>
              <a:rPr lang="en-US" b="1" dirty="0"/>
              <a:t>even though they may have arbitrarily large dimensionality, monotone systems behave in many ways like one-dimensional systems</a:t>
            </a:r>
          </a:p>
          <a:p>
            <a:pPr>
              <a:buFontTx/>
              <a:buNone/>
            </a:pPr>
            <a:endParaRPr lang="en-US" b="1" dirty="0"/>
          </a:p>
          <a:p>
            <a:pPr lvl="1"/>
            <a:r>
              <a:rPr lang="en-US" sz="2000" b="1" i="1" dirty="0" smtClean="0"/>
              <a:t>e. g</a:t>
            </a:r>
            <a:r>
              <a:rPr lang="en-US" sz="2000" b="1" dirty="0" smtClean="0"/>
              <a:t>. , </a:t>
            </a:r>
            <a:r>
              <a:rPr lang="en-US" sz="2000" b="1" dirty="0"/>
              <a:t>in monotone </a:t>
            </a:r>
            <a:r>
              <a:rPr lang="en-US" sz="2000" b="1" dirty="0" smtClean="0"/>
              <a:t>systems</a:t>
            </a:r>
          </a:p>
          <a:p>
            <a:pPr lvl="2"/>
            <a:r>
              <a:rPr lang="en-US" sz="2000" b="1" dirty="0" smtClean="0"/>
              <a:t>bounded </a:t>
            </a:r>
            <a:r>
              <a:rPr lang="en-US" sz="2000" b="1" dirty="0"/>
              <a:t>trajectories generically converge to steady </a:t>
            </a:r>
            <a:r>
              <a:rPr lang="en-US" sz="2000" b="1" dirty="0" smtClean="0"/>
              <a:t>states</a:t>
            </a:r>
          </a:p>
          <a:p>
            <a:pPr lvl="2"/>
            <a:r>
              <a:rPr lang="en-US" sz="2000" b="1" dirty="0" smtClean="0"/>
              <a:t>there </a:t>
            </a:r>
            <a:r>
              <a:rPr lang="en-US" sz="2000" b="1" dirty="0"/>
              <a:t>are no stable oscillatory behaviors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ISBRA 2012</a:t>
            </a:r>
            <a:endParaRPr lang="en-US"/>
          </a:p>
        </p:txBody>
      </p:sp>
      <p:sp>
        <p:nvSpPr>
          <p:cNvPr id="897026" name="Rectangle 2"/>
          <p:cNvSpPr>
            <a:spLocks noGrp="1" noChangeArrowheads="1"/>
          </p:cNvSpPr>
          <p:nvPr>
            <p:ph type="body" idx="1"/>
          </p:nvPr>
        </p:nvSpPr>
        <p:spPr>
          <a:xfrm>
            <a:off x="0" y="282222"/>
            <a:ext cx="9144000" cy="778933"/>
          </a:xfrm>
        </p:spPr>
        <p:txBody>
          <a:bodyPr/>
          <a:lstStyle/>
          <a:p>
            <a:pPr algn="ctr">
              <a:buFontTx/>
              <a:buNone/>
            </a:pPr>
            <a:r>
              <a:rPr lang="en-US" b="1" dirty="0" smtClean="0">
                <a:solidFill>
                  <a:srgbClr val="0070C0"/>
                </a:solidFill>
              </a:rPr>
              <a:t>Associated Signal Transduction Network</a:t>
            </a:r>
            <a:endParaRPr lang="en-US" b="1" dirty="0">
              <a:solidFill>
                <a:srgbClr val="0070C0"/>
              </a:solidFill>
            </a:endParaRPr>
          </a:p>
          <a:p>
            <a:pPr>
              <a:buFontTx/>
              <a:buNone/>
            </a:pPr>
            <a:endParaRPr lang="en-US" dirty="0">
              <a:latin typeface="Comic Sans MS" pitchFamily="66" charset="0"/>
            </a:endParaRPr>
          </a:p>
        </p:txBody>
      </p:sp>
      <p:sp>
        <p:nvSpPr>
          <p:cNvPr id="897028" name="Oval 4"/>
          <p:cNvSpPr>
            <a:spLocks noChangeArrowheads="1"/>
          </p:cNvSpPr>
          <p:nvPr/>
        </p:nvSpPr>
        <p:spPr bwMode="auto">
          <a:xfrm>
            <a:off x="4932363" y="3671888"/>
            <a:ext cx="474662" cy="465137"/>
          </a:xfrm>
          <a:prstGeom prst="ellipse">
            <a:avLst/>
          </a:prstGeom>
          <a:noFill/>
          <a:ln w="28575">
            <a:solidFill>
              <a:schemeClr val="tx1"/>
            </a:solidFill>
            <a:round/>
            <a:headEnd/>
            <a:tailEnd/>
          </a:ln>
          <a:effectLst/>
        </p:spPr>
        <p:txBody>
          <a:bodyPr wrap="none" anchor="ctr"/>
          <a:lstStyle/>
          <a:p>
            <a:endParaRPr lang="en-US"/>
          </a:p>
        </p:txBody>
      </p:sp>
      <p:sp>
        <p:nvSpPr>
          <p:cNvPr id="897029" name="Oval 5"/>
          <p:cNvSpPr>
            <a:spLocks noChangeArrowheads="1"/>
          </p:cNvSpPr>
          <p:nvPr/>
        </p:nvSpPr>
        <p:spPr bwMode="auto">
          <a:xfrm>
            <a:off x="3843338" y="3670300"/>
            <a:ext cx="474662" cy="465138"/>
          </a:xfrm>
          <a:prstGeom prst="ellipse">
            <a:avLst/>
          </a:prstGeom>
          <a:noFill/>
          <a:ln w="28575">
            <a:solidFill>
              <a:schemeClr val="tx1"/>
            </a:solidFill>
            <a:round/>
            <a:headEnd/>
            <a:tailEnd/>
          </a:ln>
          <a:effectLst/>
        </p:spPr>
        <p:txBody>
          <a:bodyPr wrap="none" anchor="ctr"/>
          <a:lstStyle/>
          <a:p>
            <a:endParaRPr lang="en-US"/>
          </a:p>
        </p:txBody>
      </p:sp>
      <p:sp>
        <p:nvSpPr>
          <p:cNvPr id="897030" name="Oval 6"/>
          <p:cNvSpPr>
            <a:spLocks noChangeArrowheads="1"/>
          </p:cNvSpPr>
          <p:nvPr/>
        </p:nvSpPr>
        <p:spPr bwMode="auto">
          <a:xfrm>
            <a:off x="2627313" y="3659188"/>
            <a:ext cx="474662" cy="465137"/>
          </a:xfrm>
          <a:prstGeom prst="ellipse">
            <a:avLst/>
          </a:prstGeom>
          <a:noFill/>
          <a:ln w="28575">
            <a:solidFill>
              <a:schemeClr val="tx1"/>
            </a:solidFill>
            <a:round/>
            <a:headEnd/>
            <a:tailEnd/>
          </a:ln>
          <a:effectLst/>
        </p:spPr>
        <p:txBody>
          <a:bodyPr wrap="none" anchor="ctr"/>
          <a:lstStyle/>
          <a:p>
            <a:endParaRPr lang="en-US"/>
          </a:p>
        </p:txBody>
      </p:sp>
      <p:sp>
        <p:nvSpPr>
          <p:cNvPr id="897031" name="Oval 7"/>
          <p:cNvSpPr>
            <a:spLocks noChangeArrowheads="1"/>
          </p:cNvSpPr>
          <p:nvPr/>
        </p:nvSpPr>
        <p:spPr bwMode="auto">
          <a:xfrm>
            <a:off x="6100763" y="3697288"/>
            <a:ext cx="474662" cy="465137"/>
          </a:xfrm>
          <a:prstGeom prst="ellipse">
            <a:avLst/>
          </a:prstGeom>
          <a:noFill/>
          <a:ln w="28575">
            <a:solidFill>
              <a:schemeClr val="tx1"/>
            </a:solidFill>
            <a:round/>
            <a:headEnd/>
            <a:tailEnd/>
          </a:ln>
          <a:effectLst/>
        </p:spPr>
        <p:txBody>
          <a:bodyPr wrap="none" anchor="ctr"/>
          <a:lstStyle/>
          <a:p>
            <a:endParaRPr lang="en-US"/>
          </a:p>
        </p:txBody>
      </p:sp>
      <p:sp>
        <p:nvSpPr>
          <p:cNvPr id="897032" name="Oval 8"/>
          <p:cNvSpPr>
            <a:spLocks noChangeArrowheads="1"/>
          </p:cNvSpPr>
          <p:nvPr/>
        </p:nvSpPr>
        <p:spPr bwMode="auto">
          <a:xfrm>
            <a:off x="1433513" y="3681413"/>
            <a:ext cx="474662" cy="465137"/>
          </a:xfrm>
          <a:prstGeom prst="ellipse">
            <a:avLst/>
          </a:prstGeom>
          <a:noFill/>
          <a:ln w="28575">
            <a:solidFill>
              <a:schemeClr val="tx1"/>
            </a:solidFill>
            <a:round/>
            <a:headEnd/>
            <a:tailEnd/>
          </a:ln>
          <a:effectLst/>
        </p:spPr>
        <p:txBody>
          <a:bodyPr wrap="none" anchor="ctr"/>
          <a:lstStyle/>
          <a:p>
            <a:endParaRPr lang="en-US"/>
          </a:p>
        </p:txBody>
      </p:sp>
      <p:sp>
        <p:nvSpPr>
          <p:cNvPr id="897033" name="Text Box 9"/>
          <p:cNvSpPr txBox="1">
            <a:spLocks noChangeArrowheads="1"/>
          </p:cNvSpPr>
          <p:nvPr/>
        </p:nvSpPr>
        <p:spPr bwMode="auto">
          <a:xfrm>
            <a:off x="3176588" y="3670300"/>
            <a:ext cx="603250"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sym typeface="Symbol" pitchFamily="18" charset="2"/>
              </a:rPr>
              <a:t></a:t>
            </a:r>
          </a:p>
        </p:txBody>
      </p:sp>
      <p:sp>
        <p:nvSpPr>
          <p:cNvPr id="897034" name="Text Box 10"/>
          <p:cNvSpPr txBox="1">
            <a:spLocks noChangeArrowheads="1"/>
          </p:cNvSpPr>
          <p:nvPr/>
        </p:nvSpPr>
        <p:spPr bwMode="auto">
          <a:xfrm>
            <a:off x="4349750" y="3660775"/>
            <a:ext cx="603250"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sym typeface="Symbol" pitchFamily="18" charset="2"/>
              </a:rPr>
              <a:t></a:t>
            </a:r>
          </a:p>
        </p:txBody>
      </p:sp>
      <p:sp>
        <p:nvSpPr>
          <p:cNvPr id="897035" name="Text Box 11"/>
          <p:cNvSpPr txBox="1">
            <a:spLocks noChangeArrowheads="1"/>
          </p:cNvSpPr>
          <p:nvPr/>
        </p:nvSpPr>
        <p:spPr bwMode="auto">
          <a:xfrm>
            <a:off x="5489575" y="3667125"/>
            <a:ext cx="603250"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sym typeface="Symbol" pitchFamily="18" charset="2"/>
              </a:rPr>
              <a:t></a:t>
            </a:r>
          </a:p>
        </p:txBody>
      </p:sp>
      <p:grpSp>
        <p:nvGrpSpPr>
          <p:cNvPr id="897036" name="Group 12"/>
          <p:cNvGrpSpPr>
            <a:grpSpLocks/>
          </p:cNvGrpSpPr>
          <p:nvPr/>
        </p:nvGrpSpPr>
        <p:grpSpPr bwMode="auto">
          <a:xfrm>
            <a:off x="1455738" y="3657600"/>
            <a:ext cx="1150937" cy="458788"/>
            <a:chOff x="2369" y="2977"/>
            <a:chExt cx="725" cy="289"/>
          </a:xfrm>
        </p:grpSpPr>
        <p:sp>
          <p:nvSpPr>
            <p:cNvPr id="897037" name="Text Box 13"/>
            <p:cNvSpPr txBox="1">
              <a:spLocks noChangeArrowheads="1"/>
            </p:cNvSpPr>
            <p:nvPr/>
          </p:nvSpPr>
          <p:spPr bwMode="auto">
            <a:xfrm>
              <a:off x="2714" y="2977"/>
              <a:ext cx="380" cy="288"/>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sym typeface="Symbol" pitchFamily="18" charset="2"/>
                </a:rPr>
                <a:t></a:t>
              </a:r>
            </a:p>
          </p:txBody>
        </p:sp>
        <p:sp>
          <p:nvSpPr>
            <p:cNvPr id="897038" name="Text Box 14"/>
            <p:cNvSpPr txBox="1">
              <a:spLocks noChangeArrowheads="1"/>
            </p:cNvSpPr>
            <p:nvPr/>
          </p:nvSpPr>
          <p:spPr bwMode="auto">
            <a:xfrm>
              <a:off x="2369" y="2978"/>
              <a:ext cx="267" cy="288"/>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rPr>
                <a:t>v</a:t>
              </a:r>
              <a:r>
                <a:rPr lang="en-US" sz="2400" baseline="-25000">
                  <a:effectLst>
                    <a:outerShdw blurRad="38100" dist="38100" dir="2700000" algn="tl">
                      <a:srgbClr val="C0C0C0"/>
                    </a:outerShdw>
                  </a:effectLst>
                  <a:latin typeface="Comic Sans MS" pitchFamily="66" charset="0"/>
                </a:rPr>
                <a:t>1</a:t>
              </a:r>
              <a:endParaRPr lang="en-US" sz="2400">
                <a:effectLst>
                  <a:outerShdw blurRad="38100" dist="38100" dir="2700000" algn="tl">
                    <a:srgbClr val="C0C0C0"/>
                  </a:outerShdw>
                </a:effectLst>
                <a:latin typeface="Comic Sans MS" pitchFamily="66" charset="0"/>
              </a:endParaRPr>
            </a:p>
          </p:txBody>
        </p:sp>
      </p:grpSp>
      <p:sp>
        <p:nvSpPr>
          <p:cNvPr id="897039" name="Text Box 15"/>
          <p:cNvSpPr txBox="1">
            <a:spLocks noChangeArrowheads="1"/>
          </p:cNvSpPr>
          <p:nvPr/>
        </p:nvSpPr>
        <p:spPr bwMode="auto">
          <a:xfrm>
            <a:off x="3894138" y="3614738"/>
            <a:ext cx="414337"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rPr>
              <a:t>v</a:t>
            </a:r>
            <a:r>
              <a:rPr lang="en-US" sz="2400" baseline="-25000">
                <a:effectLst>
                  <a:outerShdw blurRad="38100" dist="38100" dir="2700000" algn="tl">
                    <a:srgbClr val="C0C0C0"/>
                  </a:outerShdw>
                </a:effectLst>
                <a:latin typeface="Comic Sans MS" pitchFamily="66" charset="0"/>
              </a:rPr>
              <a:t>j</a:t>
            </a:r>
            <a:endParaRPr lang="en-US" sz="2400">
              <a:effectLst>
                <a:outerShdw blurRad="38100" dist="38100" dir="2700000" algn="tl">
                  <a:srgbClr val="C0C0C0"/>
                </a:outerShdw>
              </a:effectLst>
              <a:latin typeface="Comic Sans MS" pitchFamily="66" charset="0"/>
            </a:endParaRPr>
          </a:p>
        </p:txBody>
      </p:sp>
      <p:sp>
        <p:nvSpPr>
          <p:cNvPr id="897040" name="Text Box 16"/>
          <p:cNvSpPr txBox="1">
            <a:spLocks noChangeArrowheads="1"/>
          </p:cNvSpPr>
          <p:nvPr/>
        </p:nvSpPr>
        <p:spPr bwMode="auto">
          <a:xfrm>
            <a:off x="4979988" y="3648075"/>
            <a:ext cx="441325"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rPr>
              <a:t>v</a:t>
            </a:r>
            <a:r>
              <a:rPr lang="en-US" sz="2400" baseline="-25000">
                <a:effectLst>
                  <a:outerShdw blurRad="38100" dist="38100" dir="2700000" algn="tl">
                    <a:srgbClr val="C0C0C0"/>
                  </a:outerShdw>
                </a:effectLst>
                <a:latin typeface="Comic Sans MS" pitchFamily="66" charset="0"/>
              </a:rPr>
              <a:t>k</a:t>
            </a:r>
            <a:endParaRPr lang="en-US" sz="2400">
              <a:effectLst>
                <a:outerShdw blurRad="38100" dist="38100" dir="2700000" algn="tl">
                  <a:srgbClr val="C0C0C0"/>
                </a:outerShdw>
              </a:effectLst>
              <a:latin typeface="Comic Sans MS" pitchFamily="66" charset="0"/>
            </a:endParaRPr>
          </a:p>
        </p:txBody>
      </p:sp>
      <p:sp>
        <p:nvSpPr>
          <p:cNvPr id="897041" name="Text Box 17"/>
          <p:cNvSpPr txBox="1">
            <a:spLocks noChangeArrowheads="1"/>
          </p:cNvSpPr>
          <p:nvPr/>
        </p:nvSpPr>
        <p:spPr bwMode="auto">
          <a:xfrm>
            <a:off x="2670175" y="3654425"/>
            <a:ext cx="388938"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rPr>
              <a:t>v</a:t>
            </a:r>
            <a:r>
              <a:rPr lang="en-US" sz="2400" baseline="-25000">
                <a:effectLst>
                  <a:outerShdw blurRad="38100" dist="38100" dir="2700000" algn="tl">
                    <a:srgbClr val="C0C0C0"/>
                  </a:outerShdw>
                </a:effectLst>
                <a:latin typeface="Comic Sans MS" pitchFamily="66" charset="0"/>
              </a:rPr>
              <a:t>i</a:t>
            </a:r>
            <a:endParaRPr lang="en-US" sz="2400">
              <a:effectLst>
                <a:outerShdw blurRad="38100" dist="38100" dir="2700000" algn="tl">
                  <a:srgbClr val="C0C0C0"/>
                </a:outerShdw>
              </a:effectLst>
              <a:latin typeface="Comic Sans MS" pitchFamily="66" charset="0"/>
            </a:endParaRPr>
          </a:p>
        </p:txBody>
      </p:sp>
      <p:sp>
        <p:nvSpPr>
          <p:cNvPr id="897042" name="Text Box 18"/>
          <p:cNvSpPr txBox="1">
            <a:spLocks noChangeArrowheads="1"/>
          </p:cNvSpPr>
          <p:nvPr/>
        </p:nvSpPr>
        <p:spPr bwMode="auto">
          <a:xfrm>
            <a:off x="6129338" y="3652838"/>
            <a:ext cx="438150" cy="457200"/>
          </a:xfrm>
          <a:prstGeom prst="rect">
            <a:avLst/>
          </a:prstGeom>
          <a:noFill/>
          <a:ln w="9525">
            <a:noFill/>
            <a:miter lim="800000"/>
            <a:headEnd/>
            <a:tailEnd/>
          </a:ln>
          <a:effectLst/>
        </p:spPr>
        <p:txBody>
          <a:bodyPr wrap="none">
            <a:spAutoFit/>
          </a:bodyPr>
          <a:lstStyle/>
          <a:p>
            <a:pPr eaLnBrk="0" hangingPunct="0"/>
            <a:r>
              <a:rPr lang="en-US" sz="2400">
                <a:effectLst>
                  <a:outerShdw blurRad="38100" dist="38100" dir="2700000" algn="tl">
                    <a:srgbClr val="C0C0C0"/>
                  </a:outerShdw>
                </a:effectLst>
                <a:latin typeface="Comic Sans MS" pitchFamily="66" charset="0"/>
              </a:rPr>
              <a:t>v</a:t>
            </a:r>
            <a:r>
              <a:rPr lang="en-US" sz="2400" baseline="-25000">
                <a:effectLst>
                  <a:outerShdw blurRad="38100" dist="38100" dir="2700000" algn="tl">
                    <a:srgbClr val="C0C0C0"/>
                  </a:outerShdw>
                </a:effectLst>
                <a:latin typeface="Comic Sans MS" pitchFamily="66" charset="0"/>
              </a:rPr>
              <a:t>n</a:t>
            </a:r>
            <a:endParaRPr lang="en-US" sz="2400">
              <a:effectLst>
                <a:outerShdw blurRad="38100" dist="38100" dir="2700000" algn="tl">
                  <a:srgbClr val="C0C0C0"/>
                </a:outerShdw>
              </a:effectLst>
              <a:latin typeface="Comic Sans MS" pitchFamily="66" charset="0"/>
            </a:endParaRPr>
          </a:p>
        </p:txBody>
      </p:sp>
      <p:sp>
        <p:nvSpPr>
          <p:cNvPr id="897043" name="Freeform 19"/>
          <p:cNvSpPr>
            <a:spLocks/>
          </p:cNvSpPr>
          <p:nvPr/>
        </p:nvSpPr>
        <p:spPr bwMode="auto">
          <a:xfrm>
            <a:off x="2846388" y="3105150"/>
            <a:ext cx="2212975" cy="520700"/>
          </a:xfrm>
          <a:custGeom>
            <a:avLst/>
            <a:gdLst/>
            <a:ahLst/>
            <a:cxnLst>
              <a:cxn ang="0">
                <a:pos x="0" y="328"/>
              </a:cxn>
              <a:cxn ang="0">
                <a:pos x="222" y="50"/>
              </a:cxn>
              <a:cxn ang="0">
                <a:pos x="510" y="45"/>
              </a:cxn>
              <a:cxn ang="0">
                <a:pos x="1394" y="322"/>
              </a:cxn>
            </a:cxnLst>
            <a:rect l="0" t="0" r="r" b="b"/>
            <a:pathLst>
              <a:path w="1394" h="328">
                <a:moveTo>
                  <a:pt x="0" y="328"/>
                </a:moveTo>
                <a:cubicBezTo>
                  <a:pt x="68" y="212"/>
                  <a:pt x="137" y="97"/>
                  <a:pt x="222" y="50"/>
                </a:cubicBezTo>
                <a:cubicBezTo>
                  <a:pt x="307" y="3"/>
                  <a:pt x="315" y="0"/>
                  <a:pt x="510" y="45"/>
                </a:cubicBezTo>
                <a:cubicBezTo>
                  <a:pt x="705" y="90"/>
                  <a:pt x="1049" y="206"/>
                  <a:pt x="1394" y="322"/>
                </a:cubicBezTo>
              </a:path>
            </a:pathLst>
          </a:custGeom>
          <a:noFill/>
          <a:ln w="25400">
            <a:solidFill>
              <a:schemeClr val="tx1"/>
            </a:solidFill>
            <a:round/>
            <a:headEnd/>
            <a:tailEnd type="stealth" w="lg" len="lg"/>
          </a:ln>
          <a:effectLst/>
        </p:spPr>
        <p:txBody>
          <a:bodyPr/>
          <a:lstStyle/>
          <a:p>
            <a:endParaRPr lang="en-US"/>
          </a:p>
        </p:txBody>
      </p:sp>
      <p:graphicFrame>
        <p:nvGraphicFramePr>
          <p:cNvPr id="897044" name="Object 20"/>
          <p:cNvGraphicFramePr>
            <a:graphicFrameLocks noChangeAspect="1"/>
          </p:cNvGraphicFramePr>
          <p:nvPr/>
        </p:nvGraphicFramePr>
        <p:xfrm>
          <a:off x="3140075" y="2366963"/>
          <a:ext cx="1168400" cy="725487"/>
        </p:xfrm>
        <a:graphic>
          <a:graphicData uri="http://schemas.openxmlformats.org/presentationml/2006/ole">
            <p:oleObj spid="_x0000_s897044" name="Equation" r:id="rId4" imgW="685800" imgH="431640" progId="Equation.3">
              <p:embed/>
            </p:oleObj>
          </a:graphicData>
        </a:graphic>
      </p:graphicFrame>
      <p:graphicFrame>
        <p:nvGraphicFramePr>
          <p:cNvPr id="897045" name="Object 21"/>
          <p:cNvGraphicFramePr>
            <a:graphicFrameLocks noChangeAspect="1"/>
          </p:cNvGraphicFramePr>
          <p:nvPr/>
        </p:nvGraphicFramePr>
        <p:xfrm>
          <a:off x="4167188" y="4433888"/>
          <a:ext cx="1189037" cy="747712"/>
        </p:xfrm>
        <a:graphic>
          <a:graphicData uri="http://schemas.openxmlformats.org/presentationml/2006/ole">
            <p:oleObj spid="_x0000_s897045" name="Equation" r:id="rId5" imgW="698400" imgH="444240" progId="Equation.3">
              <p:embed/>
            </p:oleObj>
          </a:graphicData>
        </a:graphic>
      </p:graphicFrame>
      <p:sp>
        <p:nvSpPr>
          <p:cNvPr id="897046" name="Freeform 22"/>
          <p:cNvSpPr>
            <a:spLocks/>
          </p:cNvSpPr>
          <p:nvPr/>
        </p:nvSpPr>
        <p:spPr bwMode="auto">
          <a:xfrm>
            <a:off x="4308475" y="4197350"/>
            <a:ext cx="931863" cy="184150"/>
          </a:xfrm>
          <a:custGeom>
            <a:avLst/>
            <a:gdLst/>
            <a:ahLst/>
            <a:cxnLst>
              <a:cxn ang="0">
                <a:pos x="587" y="0"/>
              </a:cxn>
              <a:cxn ang="0">
                <a:pos x="196" y="108"/>
              </a:cxn>
              <a:cxn ang="0">
                <a:pos x="0" y="47"/>
              </a:cxn>
            </a:cxnLst>
            <a:rect l="0" t="0" r="r" b="b"/>
            <a:pathLst>
              <a:path w="587" h="116">
                <a:moveTo>
                  <a:pt x="587" y="0"/>
                </a:moveTo>
                <a:cubicBezTo>
                  <a:pt x="440" y="50"/>
                  <a:pt x="294" y="100"/>
                  <a:pt x="196" y="108"/>
                </a:cubicBezTo>
                <a:cubicBezTo>
                  <a:pt x="98" y="116"/>
                  <a:pt x="49" y="81"/>
                  <a:pt x="0" y="47"/>
                </a:cubicBezTo>
              </a:path>
            </a:pathLst>
          </a:custGeom>
          <a:noFill/>
          <a:ln w="31750">
            <a:solidFill>
              <a:schemeClr val="tx1"/>
            </a:solidFill>
            <a:round/>
            <a:headEnd/>
            <a:tailEnd/>
          </a:ln>
          <a:effectLst/>
        </p:spPr>
        <p:txBody>
          <a:bodyPr/>
          <a:lstStyle/>
          <a:p>
            <a:endParaRPr lang="en-US"/>
          </a:p>
        </p:txBody>
      </p:sp>
      <p:sp>
        <p:nvSpPr>
          <p:cNvPr id="897047" name="Line 23"/>
          <p:cNvSpPr>
            <a:spLocks noChangeShapeType="1"/>
          </p:cNvSpPr>
          <p:nvPr/>
        </p:nvSpPr>
        <p:spPr bwMode="auto">
          <a:xfrm flipV="1">
            <a:off x="4208463" y="4116388"/>
            <a:ext cx="228600" cy="244475"/>
          </a:xfrm>
          <a:prstGeom prst="line">
            <a:avLst/>
          </a:prstGeom>
          <a:noFill/>
          <a:ln w="28575">
            <a:solidFill>
              <a:schemeClr val="tx1"/>
            </a:solidFill>
            <a:round/>
            <a:headEnd/>
            <a:tailEnd/>
          </a:ln>
          <a:effectLst/>
        </p:spPr>
        <p:txBody>
          <a:bodyPr/>
          <a:lstStyle/>
          <a:p>
            <a:endParaRPr lang="en-US"/>
          </a:p>
        </p:txBody>
      </p:sp>
      <p:pic>
        <p:nvPicPr>
          <p:cNvPr id="27" name="Picture 26" descr="addin_tmp.png"/>
          <p:cNvPicPr>
            <a:picLocks noChangeAspect="1"/>
          </p:cNvPicPr>
          <p:nvPr>
            <p:custDataLst>
              <p:tags r:id="rId2"/>
            </p:custDataLst>
          </p:nvPr>
        </p:nvPicPr>
        <p:blipFill>
          <a:blip r:embed="rId6" cstate="print"/>
          <a:stretch>
            <a:fillRect/>
          </a:stretch>
        </p:blipFill>
        <p:spPr>
          <a:xfrm>
            <a:off x="3352799" y="1049866"/>
            <a:ext cx="2423571" cy="654755"/>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1"/>
          </p:nvPr>
        </p:nvSpPr>
        <p:spPr/>
        <p:txBody>
          <a:bodyPr/>
          <a:lstStyle/>
          <a:p>
            <a:r>
              <a:rPr lang="en-US" smtClean="0"/>
              <a:t>ISBRA 2012</a:t>
            </a:r>
            <a:endParaRPr lang="en-US"/>
          </a:p>
        </p:txBody>
      </p:sp>
      <p:pic>
        <p:nvPicPr>
          <p:cNvPr id="898050" name="Picture 2" descr="Page31-05cdc_bio-2_0001"/>
          <p:cNvPicPr>
            <a:picLocks noChangeAspect="1" noChangeArrowheads="1"/>
          </p:cNvPicPr>
          <p:nvPr/>
        </p:nvPicPr>
        <p:blipFill>
          <a:blip r:embed="rId2" cstate="print"/>
          <a:srcRect/>
          <a:stretch>
            <a:fillRect/>
          </a:stretch>
        </p:blipFill>
        <p:spPr bwMode="auto">
          <a:xfrm>
            <a:off x="1112838" y="498475"/>
            <a:ext cx="2324100" cy="2652713"/>
          </a:xfrm>
          <a:prstGeom prst="rect">
            <a:avLst/>
          </a:prstGeom>
          <a:noFill/>
        </p:spPr>
      </p:pic>
      <p:pic>
        <p:nvPicPr>
          <p:cNvPr id="898051" name="Picture 3" descr="Page31-05cdc_bio-2_0002"/>
          <p:cNvPicPr>
            <a:picLocks noGrp="1" noChangeAspect="1" noChangeArrowheads="1"/>
          </p:cNvPicPr>
          <p:nvPr>
            <p:ph/>
          </p:nvPr>
        </p:nvPicPr>
        <p:blipFill>
          <a:blip r:embed="rId3" cstate="print"/>
          <a:srcRect/>
          <a:stretch>
            <a:fillRect/>
          </a:stretch>
        </p:blipFill>
        <p:spPr>
          <a:xfrm>
            <a:off x="5507038" y="504825"/>
            <a:ext cx="2347912" cy="2652713"/>
          </a:xfrm>
          <a:noFill/>
          <a:ln/>
        </p:spPr>
      </p:pic>
      <p:sp>
        <p:nvSpPr>
          <p:cNvPr id="898052" name="Text Box 4"/>
          <p:cNvSpPr txBox="1">
            <a:spLocks noChangeArrowheads="1"/>
          </p:cNvSpPr>
          <p:nvPr/>
        </p:nvSpPr>
        <p:spPr bwMode="auto">
          <a:xfrm>
            <a:off x="1354138" y="595313"/>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3" name="Text Box 5"/>
          <p:cNvSpPr txBox="1">
            <a:spLocks noChangeArrowheads="1"/>
          </p:cNvSpPr>
          <p:nvPr/>
        </p:nvSpPr>
        <p:spPr bwMode="auto">
          <a:xfrm>
            <a:off x="1360488" y="1633538"/>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54" name="Text Box 6"/>
          <p:cNvSpPr txBox="1">
            <a:spLocks noChangeArrowheads="1"/>
          </p:cNvSpPr>
          <p:nvPr/>
        </p:nvSpPr>
        <p:spPr bwMode="auto">
          <a:xfrm>
            <a:off x="2773363" y="550863"/>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5" name="Text Box 7"/>
          <p:cNvSpPr txBox="1">
            <a:spLocks noChangeArrowheads="1"/>
          </p:cNvSpPr>
          <p:nvPr/>
        </p:nvSpPr>
        <p:spPr bwMode="auto">
          <a:xfrm>
            <a:off x="2779713" y="2641600"/>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6" name="Text Box 8"/>
          <p:cNvSpPr txBox="1">
            <a:spLocks noChangeArrowheads="1"/>
          </p:cNvSpPr>
          <p:nvPr/>
        </p:nvSpPr>
        <p:spPr bwMode="auto">
          <a:xfrm>
            <a:off x="1400175" y="2667000"/>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7" name="Text Box 9"/>
          <p:cNvSpPr txBox="1">
            <a:spLocks noChangeArrowheads="1"/>
          </p:cNvSpPr>
          <p:nvPr/>
        </p:nvSpPr>
        <p:spPr bwMode="auto">
          <a:xfrm>
            <a:off x="5808663" y="568325"/>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8" name="Text Box 10"/>
          <p:cNvSpPr txBox="1">
            <a:spLocks noChangeArrowheads="1"/>
          </p:cNvSpPr>
          <p:nvPr/>
        </p:nvSpPr>
        <p:spPr bwMode="auto">
          <a:xfrm>
            <a:off x="5783263" y="2641600"/>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59" name="Text Box 11"/>
          <p:cNvSpPr txBox="1">
            <a:spLocks noChangeArrowheads="1"/>
          </p:cNvSpPr>
          <p:nvPr/>
        </p:nvSpPr>
        <p:spPr bwMode="auto">
          <a:xfrm>
            <a:off x="7262813" y="2649538"/>
            <a:ext cx="330200" cy="457200"/>
          </a:xfrm>
          <a:prstGeom prst="rect">
            <a:avLst/>
          </a:prstGeom>
          <a:noFill/>
          <a:ln w="9525">
            <a:noFill/>
            <a:miter lim="800000"/>
            <a:headEnd/>
            <a:tailEnd/>
          </a:ln>
          <a:effectLst/>
        </p:spPr>
        <p:txBody>
          <a:bodyPr wrap="none">
            <a:spAutoFit/>
          </a:bodyPr>
          <a:lstStyle/>
          <a:p>
            <a:pPr eaLnBrk="0" hangingPunct="0"/>
            <a:r>
              <a:rPr lang="en-US" sz="2400">
                <a:solidFill>
                  <a:schemeClr val="hlink"/>
                </a:solidFill>
                <a:effectLst>
                  <a:outerShdw blurRad="38100" dist="38100" dir="2700000" algn="tl">
                    <a:srgbClr val="C0C0C0"/>
                  </a:outerShdw>
                </a:effectLst>
                <a:latin typeface="Comic Sans MS" pitchFamily="66" charset="0"/>
              </a:rPr>
              <a:t>+</a:t>
            </a:r>
          </a:p>
        </p:txBody>
      </p:sp>
      <p:sp>
        <p:nvSpPr>
          <p:cNvPr id="898060" name="Text Box 12"/>
          <p:cNvSpPr txBox="1">
            <a:spLocks noChangeArrowheads="1"/>
          </p:cNvSpPr>
          <p:nvPr/>
        </p:nvSpPr>
        <p:spPr bwMode="auto">
          <a:xfrm>
            <a:off x="2770188" y="1598613"/>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61" name="Text Box 13"/>
          <p:cNvSpPr txBox="1">
            <a:spLocks noChangeArrowheads="1"/>
          </p:cNvSpPr>
          <p:nvPr/>
        </p:nvSpPr>
        <p:spPr bwMode="auto">
          <a:xfrm>
            <a:off x="5840413" y="1614488"/>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62" name="Text Box 14"/>
          <p:cNvSpPr txBox="1">
            <a:spLocks noChangeArrowheads="1"/>
          </p:cNvSpPr>
          <p:nvPr/>
        </p:nvSpPr>
        <p:spPr bwMode="auto">
          <a:xfrm>
            <a:off x="6845300" y="977900"/>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63" name="Text Box 15"/>
          <p:cNvSpPr txBox="1">
            <a:spLocks noChangeArrowheads="1"/>
          </p:cNvSpPr>
          <p:nvPr/>
        </p:nvSpPr>
        <p:spPr bwMode="auto">
          <a:xfrm>
            <a:off x="7243763" y="1590675"/>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64" name="Text Box 16"/>
          <p:cNvSpPr txBox="1">
            <a:spLocks noChangeArrowheads="1"/>
          </p:cNvSpPr>
          <p:nvPr/>
        </p:nvSpPr>
        <p:spPr bwMode="auto">
          <a:xfrm>
            <a:off x="1409700" y="3384550"/>
            <a:ext cx="2117887" cy="461665"/>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sign-consistent</a:t>
            </a:r>
          </a:p>
        </p:txBody>
      </p:sp>
      <p:sp>
        <p:nvSpPr>
          <p:cNvPr id="898065" name="Text Box 17"/>
          <p:cNvSpPr txBox="1">
            <a:spLocks noChangeArrowheads="1"/>
          </p:cNvSpPr>
          <p:nvPr/>
        </p:nvSpPr>
        <p:spPr bwMode="auto">
          <a:xfrm>
            <a:off x="5721350" y="3284538"/>
            <a:ext cx="2374368" cy="461665"/>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sign-inconsistent</a:t>
            </a:r>
          </a:p>
        </p:txBody>
      </p:sp>
      <p:sp>
        <p:nvSpPr>
          <p:cNvPr id="898066" name="Text Box 18"/>
          <p:cNvSpPr txBox="1">
            <a:spLocks noChangeArrowheads="1"/>
          </p:cNvSpPr>
          <p:nvPr/>
        </p:nvSpPr>
        <p:spPr bwMode="auto">
          <a:xfrm>
            <a:off x="2667000" y="3857625"/>
            <a:ext cx="3266472" cy="461665"/>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parity: product of signs</a:t>
            </a:r>
          </a:p>
        </p:txBody>
      </p:sp>
      <p:sp>
        <p:nvSpPr>
          <p:cNvPr id="898067" name="Text Box 19"/>
          <p:cNvSpPr txBox="1">
            <a:spLocks noChangeArrowheads="1"/>
          </p:cNvSpPr>
          <p:nvPr/>
        </p:nvSpPr>
        <p:spPr bwMode="auto">
          <a:xfrm>
            <a:off x="640949" y="4476750"/>
            <a:ext cx="8336770" cy="830997"/>
          </a:xfrm>
          <a:prstGeom prst="rect">
            <a:avLst/>
          </a:prstGeom>
          <a:noFill/>
          <a:ln w="9525">
            <a:noFill/>
            <a:miter lim="800000"/>
            <a:headEnd/>
            <a:tailEnd/>
          </a:ln>
          <a:effectLst/>
        </p:spPr>
        <p:txBody>
          <a:bodyPr wrap="none">
            <a:spAutoFit/>
          </a:bodyPr>
          <a:lstStyle/>
          <a:p>
            <a:pPr algn="ctr" eaLnBrk="0" hangingPunct="0"/>
            <a:r>
              <a:rPr lang="en-US" sz="2400" b="1" dirty="0">
                <a:effectLst>
                  <a:outerShdw blurRad="38100" dist="38100" dir="2700000" algn="tl">
                    <a:srgbClr val="C0C0C0"/>
                  </a:outerShdw>
                </a:effectLst>
              </a:rPr>
              <a:t>sign-consistent: every </a:t>
            </a:r>
            <a:r>
              <a:rPr lang="en-US" sz="2400" b="1" dirty="0" smtClean="0">
                <a:effectLst>
                  <a:outerShdw blurRad="38100" dist="38100" dir="2700000" algn="tl">
                    <a:srgbClr val="C0C0C0"/>
                  </a:outerShdw>
                </a:effectLst>
              </a:rPr>
              <a:t>undirected path </a:t>
            </a:r>
            <a:r>
              <a:rPr lang="en-US" sz="2400" b="1" dirty="0">
                <a:effectLst>
                  <a:outerShdw blurRad="38100" dist="38100" dir="2700000" algn="tl">
                    <a:srgbClr val="C0C0C0"/>
                  </a:outerShdw>
                </a:effectLst>
              </a:rPr>
              <a:t>between two nodes have</a:t>
            </a:r>
          </a:p>
          <a:p>
            <a:pPr algn="ctr" eaLnBrk="0" hangingPunct="0"/>
            <a:r>
              <a:rPr lang="en-US" sz="2400" b="1" dirty="0">
                <a:effectLst>
                  <a:outerShdw blurRad="38100" dist="38100" dir="2700000" algn="tl">
                    <a:srgbClr val="C0C0C0"/>
                  </a:outerShdw>
                </a:effectLst>
              </a:rPr>
              <a:t> same parity</a:t>
            </a:r>
          </a:p>
        </p:txBody>
      </p:sp>
      <p:sp>
        <p:nvSpPr>
          <p:cNvPr id="898068" name="Text Box 20"/>
          <p:cNvSpPr txBox="1">
            <a:spLocks noChangeArrowheads="1"/>
          </p:cNvSpPr>
          <p:nvPr/>
        </p:nvSpPr>
        <p:spPr bwMode="auto">
          <a:xfrm>
            <a:off x="6343650" y="1612900"/>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69" name="Text Box 21"/>
          <p:cNvSpPr txBox="1">
            <a:spLocks noChangeArrowheads="1"/>
          </p:cNvSpPr>
          <p:nvPr/>
        </p:nvSpPr>
        <p:spPr bwMode="auto">
          <a:xfrm>
            <a:off x="1916113" y="1643063"/>
            <a:ext cx="311150" cy="457200"/>
          </a:xfrm>
          <a:prstGeom prst="rect">
            <a:avLst/>
          </a:prstGeom>
          <a:noFill/>
          <a:ln w="9525">
            <a:noFill/>
            <a:miter lim="800000"/>
            <a:headEnd/>
            <a:tailEnd/>
          </a:ln>
          <a:effectLst/>
        </p:spPr>
        <p:txBody>
          <a:bodyPr wrap="none">
            <a:spAutoFit/>
          </a:bodyPr>
          <a:lstStyle/>
          <a:p>
            <a:pPr eaLnBrk="0" hangingPunct="0"/>
            <a:r>
              <a:rPr lang="en-US" sz="2400">
                <a:solidFill>
                  <a:schemeClr val="folHlink"/>
                </a:solidFill>
                <a:effectLst>
                  <a:outerShdw blurRad="38100" dist="38100" dir="2700000" algn="tl">
                    <a:srgbClr val="C0C0C0"/>
                  </a:outerShdw>
                </a:effectLst>
                <a:latin typeface="Comic Sans MS" pitchFamily="66" charset="0"/>
              </a:rPr>
              <a:t>-</a:t>
            </a:r>
          </a:p>
        </p:txBody>
      </p:sp>
      <p:sp>
        <p:nvSpPr>
          <p:cNvPr id="898070" name="Text Box 22"/>
          <p:cNvSpPr txBox="1">
            <a:spLocks noChangeArrowheads="1"/>
          </p:cNvSpPr>
          <p:nvPr/>
        </p:nvSpPr>
        <p:spPr bwMode="auto">
          <a:xfrm>
            <a:off x="1013883" y="5364515"/>
            <a:ext cx="7080015" cy="461665"/>
          </a:xfrm>
          <a:prstGeom prst="rect">
            <a:avLst/>
          </a:prstGeom>
          <a:noFill/>
          <a:ln w="9525">
            <a:noFill/>
            <a:miter lim="800000"/>
            <a:headEnd/>
            <a:tailEnd/>
          </a:ln>
          <a:effectLst/>
        </p:spPr>
        <p:txBody>
          <a:bodyPr wrap="none">
            <a:spAutoFit/>
          </a:bodyPr>
          <a:lstStyle/>
          <a:p>
            <a:pPr eaLnBrk="0" hangingPunct="0"/>
            <a:r>
              <a:rPr lang="en-US" sz="2400" b="1" dirty="0" smtClean="0">
                <a:effectLst>
                  <a:outerShdw blurRad="38100" dist="38100" dir="2700000" algn="tl">
                    <a:srgbClr val="C0C0C0"/>
                  </a:outerShdw>
                </a:effectLst>
              </a:rPr>
              <a:t>( check undirected paths 1 — 4 </a:t>
            </a:r>
            <a:r>
              <a:rPr lang="en-US" sz="2400" b="1" dirty="0">
                <a:effectLst>
                  <a:outerShdw blurRad="38100" dist="38100" dir="2700000" algn="tl">
                    <a:srgbClr val="C0C0C0"/>
                  </a:outerShdw>
                </a:effectLst>
              </a:rPr>
              <a:t>and </a:t>
            </a:r>
            <a:r>
              <a:rPr lang="en-US" sz="2400" b="1" dirty="0" smtClean="0">
                <a:effectLst>
                  <a:outerShdw blurRad="38100" dist="38100" dir="2700000" algn="tl">
                    <a:srgbClr val="C0C0C0"/>
                  </a:outerShdw>
                </a:effectLst>
              </a:rPr>
              <a:t>1 — 2 — 3 — 4 )</a:t>
            </a:r>
            <a:endParaRPr lang="en-US" sz="2400"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899074" name="Rectangle 2"/>
          <p:cNvSpPr>
            <a:spLocks noGrp="1" noChangeArrowheads="1"/>
          </p:cNvSpPr>
          <p:nvPr>
            <p:ph type="body" idx="1"/>
          </p:nvPr>
        </p:nvSpPr>
        <p:spPr>
          <a:xfrm>
            <a:off x="0" y="0"/>
            <a:ext cx="9144000" cy="6057900"/>
          </a:xfrm>
        </p:spPr>
        <p:txBody>
          <a:bodyPr/>
          <a:lstStyle/>
          <a:p>
            <a:pPr algn="ctr">
              <a:buFontTx/>
              <a:buNone/>
            </a:pPr>
            <a:endParaRPr lang="en-US" dirty="0" smtClean="0"/>
          </a:p>
          <a:p>
            <a:pPr algn="ctr">
              <a:buFontTx/>
              <a:buNone/>
            </a:pPr>
            <a:r>
              <a:rPr lang="en-US" sz="3200" b="1" dirty="0" smtClean="0">
                <a:solidFill>
                  <a:srgbClr val="FF0000"/>
                </a:solidFill>
              </a:rPr>
              <a:t>sign-consistent networks are </a:t>
            </a:r>
            <a:r>
              <a:rPr lang="en-US" sz="3200" b="1" dirty="0">
                <a:solidFill>
                  <a:srgbClr val="FF0000"/>
                </a:solidFill>
              </a:rPr>
              <a:t>monotone </a:t>
            </a:r>
            <a:r>
              <a:rPr lang="en-US" sz="3200" b="1" dirty="0" smtClean="0">
                <a:solidFill>
                  <a:srgbClr val="FF0000"/>
                </a:solidFill>
              </a:rPr>
              <a:t>system</a:t>
            </a:r>
          </a:p>
          <a:p>
            <a:pPr algn="ctr">
              <a:buFontTx/>
              <a:buNone/>
            </a:pPr>
            <a:endParaRPr lang="en-US" sz="3200" b="1" dirty="0" smtClean="0">
              <a:solidFill>
                <a:srgbClr val="FF0000"/>
              </a:solidFill>
            </a:endParaRPr>
          </a:p>
          <a:p>
            <a:pPr algn="ctr">
              <a:buFontTx/>
              <a:buNone/>
            </a:pPr>
            <a:r>
              <a:rPr lang="en-US" sz="2800" b="1" dirty="0" smtClean="0">
                <a:solidFill>
                  <a:srgbClr val="FF0000"/>
                </a:solidFill>
              </a:rPr>
              <a:t>This allows us to define the </a:t>
            </a:r>
          </a:p>
          <a:p>
            <a:pPr algn="ctr">
              <a:buFontTx/>
              <a:buNone/>
            </a:pPr>
            <a:r>
              <a:rPr lang="en-US" sz="2800" b="1" dirty="0" smtClean="0">
                <a:solidFill>
                  <a:srgbClr val="FF0000"/>
                </a:solidFill>
              </a:rPr>
              <a:t>“degree of </a:t>
            </a:r>
            <a:r>
              <a:rPr lang="en-US" sz="2800" b="1" dirty="0" err="1" smtClean="0">
                <a:solidFill>
                  <a:srgbClr val="FF0000"/>
                </a:solidFill>
              </a:rPr>
              <a:t>monotonicity</a:t>
            </a:r>
            <a:r>
              <a:rPr lang="en-US" sz="2800" b="1" dirty="0" smtClean="0">
                <a:solidFill>
                  <a:srgbClr val="FF0000"/>
                </a:solidFill>
              </a:rPr>
              <a:t>” </a:t>
            </a:r>
            <a:r>
              <a:rPr lang="en-US" sz="2800" b="1" dirty="0" smtClean="0">
                <a:solidFill>
                  <a:srgbClr val="00B0F0"/>
                </a:solidFill>
                <a:latin typeface="Arial" pitchFamily="34" charset="0"/>
                <a:cs typeface="Arial" pitchFamily="34" charset="0"/>
              </a:rPr>
              <a:t>M</a:t>
            </a:r>
          </a:p>
          <a:p>
            <a:pPr algn="ctr">
              <a:buFontTx/>
              <a:buNone/>
            </a:pPr>
            <a:r>
              <a:rPr lang="en-US" sz="2800" b="1" dirty="0" smtClean="0">
                <a:solidFill>
                  <a:srgbClr val="FF0000"/>
                </a:solidFill>
              </a:rPr>
              <a:t>of a differential equation system</a:t>
            </a:r>
          </a:p>
          <a:p>
            <a:pPr algn="ctr">
              <a:buFontTx/>
              <a:buNone/>
            </a:pPr>
            <a:r>
              <a:rPr lang="en-US" sz="2800" b="1" dirty="0" smtClean="0">
                <a:solidFill>
                  <a:srgbClr val="FF0000"/>
                </a:solidFill>
              </a:rPr>
              <a:t>in the following way:</a:t>
            </a:r>
          </a:p>
          <a:p>
            <a:pPr algn="ctr">
              <a:buFontTx/>
              <a:buNone/>
            </a:pPr>
            <a:endParaRPr lang="en-US" sz="2800" b="1" dirty="0" smtClean="0">
              <a:solidFill>
                <a:srgbClr val="FF0000"/>
              </a:solidFill>
            </a:endParaRPr>
          </a:p>
          <a:p>
            <a:pPr algn="ctr">
              <a:buFontTx/>
              <a:buNone/>
            </a:pPr>
            <a:r>
              <a:rPr lang="en-US" sz="2800" b="1" dirty="0" smtClean="0">
                <a:solidFill>
                  <a:srgbClr val="002060"/>
                </a:solidFill>
              </a:rPr>
              <a:t>minimum</a:t>
            </a:r>
            <a:r>
              <a:rPr lang="en-US" sz="2800" b="1" dirty="0" smtClean="0">
                <a:solidFill>
                  <a:srgbClr val="0070C0"/>
                </a:solidFill>
              </a:rPr>
              <a:t> percentage of edges we need to delete</a:t>
            </a:r>
          </a:p>
          <a:p>
            <a:pPr algn="ctr">
              <a:buFontTx/>
              <a:buNone/>
            </a:pPr>
            <a:r>
              <a:rPr lang="en-US" sz="2800" b="1" dirty="0" smtClean="0">
                <a:solidFill>
                  <a:srgbClr val="0070C0"/>
                </a:solidFill>
              </a:rPr>
              <a:t>to make the associated signal transduction network </a:t>
            </a:r>
          </a:p>
          <a:p>
            <a:pPr algn="ctr">
              <a:buFontTx/>
              <a:buNone/>
            </a:pPr>
            <a:r>
              <a:rPr lang="en-US" sz="2800" b="1" dirty="0" smtClean="0">
                <a:solidFill>
                  <a:srgbClr val="0070C0"/>
                </a:solidFill>
              </a:rPr>
              <a:t>sign-consistent</a:t>
            </a:r>
            <a:endParaRPr lang="en-US" sz="2800" b="1" dirty="0">
              <a:solidFill>
                <a:srgbClr val="0070C0"/>
              </a:solidFill>
            </a:endParaRPr>
          </a:p>
        </p:txBody>
      </p:sp>
      <p:sp>
        <p:nvSpPr>
          <p:cNvPr id="6" name="TextBox 5"/>
          <p:cNvSpPr txBox="1"/>
          <p:nvPr/>
        </p:nvSpPr>
        <p:spPr>
          <a:xfrm>
            <a:off x="970845" y="5904089"/>
            <a:ext cx="8080097" cy="369332"/>
          </a:xfrm>
          <a:prstGeom prst="rect">
            <a:avLst/>
          </a:prstGeom>
          <a:noFill/>
        </p:spPr>
        <p:txBody>
          <a:bodyPr wrap="none" rtlCol="0">
            <a:spAutoFit/>
          </a:bodyPr>
          <a:lstStyle/>
          <a:p>
            <a:r>
              <a:rPr lang="en-US" b="1" dirty="0" smtClean="0">
                <a:latin typeface="Arial" pitchFamily="34" charset="0"/>
                <a:cs typeface="Arial" pitchFamily="34" charset="0"/>
              </a:rPr>
              <a:t>(Albert, </a:t>
            </a:r>
            <a:r>
              <a:rPr lang="en-US" b="1" dirty="0" err="1" smtClean="0">
                <a:latin typeface="Arial" pitchFamily="34" charset="0"/>
                <a:cs typeface="Arial" pitchFamily="34" charset="0"/>
              </a:rPr>
              <a:t>DasGupta</a:t>
            </a:r>
            <a:r>
              <a:rPr lang="en-US" b="1" dirty="0" smtClean="0">
                <a:latin typeface="Arial" pitchFamily="34" charset="0"/>
                <a:cs typeface="Arial" pitchFamily="34" charset="0"/>
              </a:rPr>
              <a:t>, </a:t>
            </a:r>
            <a:r>
              <a:rPr lang="en-US" b="1" dirty="0" err="1" smtClean="0">
                <a:latin typeface="Arial" pitchFamily="34" charset="0"/>
                <a:cs typeface="Arial" pitchFamily="34" charset="0"/>
              </a:rPr>
              <a:t>Gitter</a:t>
            </a:r>
            <a:r>
              <a:rPr lang="en-US" b="1" dirty="0" smtClean="0">
                <a:latin typeface="Arial" pitchFamily="34" charset="0"/>
                <a:cs typeface="Arial" pitchFamily="34" charset="0"/>
              </a:rPr>
              <a:t>, </a:t>
            </a:r>
            <a:r>
              <a:rPr lang="en-US" b="1" dirty="0" err="1" smtClean="0">
                <a:latin typeface="Arial" pitchFamily="34" charset="0"/>
                <a:cs typeface="Arial" pitchFamily="34" charset="0"/>
              </a:rPr>
              <a:t>Gürsoy</a:t>
            </a:r>
            <a:r>
              <a:rPr lang="en-US" b="1" dirty="0" smtClean="0">
                <a:latin typeface="Arial" pitchFamily="34" charset="0"/>
                <a:cs typeface="Arial" pitchFamily="34" charset="0"/>
              </a:rPr>
              <a:t>, </a:t>
            </a:r>
            <a:r>
              <a:rPr lang="en-US" b="1" dirty="0" err="1" smtClean="0">
                <a:latin typeface="Arial" pitchFamily="34" charset="0"/>
                <a:cs typeface="Arial" pitchFamily="34" charset="0"/>
              </a:rPr>
              <a:t>Hegde</a:t>
            </a:r>
            <a:r>
              <a:rPr lang="en-US" b="1" dirty="0" smtClean="0">
                <a:latin typeface="Arial" pitchFamily="34" charset="0"/>
                <a:cs typeface="Arial" pitchFamily="34" charset="0"/>
              </a:rPr>
              <a:t>, Pal, </a:t>
            </a:r>
            <a:r>
              <a:rPr lang="en-US" b="1" dirty="0" err="1" smtClean="0">
                <a:latin typeface="Arial" pitchFamily="34" charset="0"/>
                <a:cs typeface="Arial" pitchFamily="34" charset="0"/>
              </a:rPr>
              <a:t>Sivanathan</a:t>
            </a:r>
            <a:r>
              <a:rPr lang="en-US" b="1" dirty="0" smtClean="0">
                <a:latin typeface="Arial" pitchFamily="34" charset="0"/>
                <a:cs typeface="Arial" pitchFamily="34" charset="0"/>
              </a:rPr>
              <a:t>, Sontag, 2011)</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ISBRA 2012</a:t>
            </a:r>
            <a:endParaRPr lang="en-US"/>
          </a:p>
        </p:txBody>
      </p:sp>
      <p:sp>
        <p:nvSpPr>
          <p:cNvPr id="931842" name="Rectangle 2"/>
          <p:cNvSpPr>
            <a:spLocks noGrp="1" noChangeArrowheads="1"/>
          </p:cNvSpPr>
          <p:nvPr>
            <p:ph type="body" idx="1"/>
          </p:nvPr>
        </p:nvSpPr>
        <p:spPr>
          <a:xfrm>
            <a:off x="152400" y="228600"/>
            <a:ext cx="8839200" cy="629356"/>
          </a:xfrm>
        </p:spPr>
        <p:txBody>
          <a:bodyPr/>
          <a:lstStyle/>
          <a:p>
            <a:pPr algn="ctr">
              <a:buFontTx/>
              <a:buNone/>
            </a:pPr>
            <a:r>
              <a:rPr lang="en-US" b="1" dirty="0" smtClean="0"/>
              <a:t>Continuous-state </a:t>
            </a:r>
            <a:r>
              <a:rPr lang="en-US" b="1" dirty="0"/>
              <a:t>dynamics</a:t>
            </a:r>
          </a:p>
          <a:p>
            <a:pPr algn="ctr">
              <a:buFontTx/>
              <a:buNone/>
            </a:pPr>
            <a:endParaRPr lang="en-US" dirty="0"/>
          </a:p>
        </p:txBody>
      </p:sp>
      <p:sp>
        <p:nvSpPr>
          <p:cNvPr id="19" name="Rectangle 2"/>
          <p:cNvSpPr txBox="1">
            <a:spLocks noChangeArrowheads="1"/>
          </p:cNvSpPr>
          <p:nvPr/>
        </p:nvSpPr>
        <p:spPr bwMode="auto">
          <a:xfrm>
            <a:off x="993422" y="4817534"/>
            <a:ext cx="2664178" cy="8156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Differential equation</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(c</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ontinuous</a:t>
            </a:r>
            <a:r>
              <a:rPr kumimoji="0" lang="en-US" sz="2000" b="1" i="0" u="none" strike="noStrike" kern="0" cap="none" spc="0" normalizeH="0" baseline="0" noProof="0" dirty="0" smtClean="0">
                <a:ln>
                  <a:noFill/>
                </a:ln>
                <a:solidFill>
                  <a:schemeClr val="tx1"/>
                </a:solidFill>
                <a:effectLst/>
                <a:uLnTx/>
                <a:uFillTx/>
                <a:latin typeface="+mn-lt"/>
                <a:ea typeface="+mn-ea"/>
                <a:cs typeface="+mn-cs"/>
              </a:rPr>
              <a:t>-time)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20" name="Rectangle 2"/>
          <p:cNvSpPr txBox="1">
            <a:spLocks noChangeArrowheads="1"/>
          </p:cNvSpPr>
          <p:nvPr/>
        </p:nvSpPr>
        <p:spPr bwMode="auto">
          <a:xfrm>
            <a:off x="5243689" y="4834467"/>
            <a:ext cx="2664178" cy="7083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Difference equation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000" b="1" kern="0" dirty="0" smtClean="0">
                <a:latin typeface="+mn-lt"/>
              </a:rPr>
              <a:t>(discrete</a:t>
            </a:r>
            <a:r>
              <a:rPr kumimoji="0" lang="en-US" sz="2000" b="1" i="0" u="none" strike="noStrike" kern="0" cap="none" spc="0" normalizeH="0" baseline="0" noProof="0" dirty="0" smtClean="0">
                <a:ln>
                  <a:noFill/>
                </a:ln>
                <a:solidFill>
                  <a:schemeClr val="tx1"/>
                </a:solidFill>
                <a:effectLst/>
                <a:uLnTx/>
                <a:uFillTx/>
                <a:latin typeface="+mn-lt"/>
                <a:ea typeface="+mn-ea"/>
                <a:cs typeface="+mn-cs"/>
              </a:rPr>
              <a:t>-time)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23" name="Picture 22" descr="txp_fig.bmp"/>
          <p:cNvPicPr>
            <a:picLocks noChangeAspect="1"/>
          </p:cNvPicPr>
          <p:nvPr>
            <p:custDataLst>
              <p:tags r:id="rId1"/>
            </p:custDataLst>
          </p:nvPr>
        </p:nvPicPr>
        <p:blipFill>
          <a:blip r:embed="rId3" cstate="print">
            <a:lum/>
          </a:blip>
          <a:stretch>
            <a:fillRect/>
          </a:stretch>
        </p:blipFill>
        <p:spPr>
          <a:xfrm>
            <a:off x="180622" y="1396740"/>
            <a:ext cx="8642213" cy="328815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ISBRA 2012</a:t>
            </a:r>
            <a:endParaRPr lang="en-US" dirty="0"/>
          </a:p>
        </p:txBody>
      </p:sp>
      <p:pic>
        <p:nvPicPr>
          <p:cNvPr id="13" name="Picture 12" descr="txp_fig.bmp"/>
          <p:cNvPicPr>
            <a:picLocks noChangeAspect="1"/>
          </p:cNvPicPr>
          <p:nvPr>
            <p:custDataLst>
              <p:tags r:id="rId1"/>
            </p:custDataLst>
          </p:nvPr>
        </p:nvPicPr>
        <p:blipFill>
          <a:blip r:embed="rId3" cstate="print">
            <a:lum/>
          </a:blip>
          <a:stretch>
            <a:fillRect/>
          </a:stretch>
        </p:blipFill>
        <p:spPr>
          <a:xfrm>
            <a:off x="485422" y="462844"/>
            <a:ext cx="8342489" cy="5373512"/>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02146" name="Rectangle 2"/>
          <p:cNvSpPr>
            <a:spLocks noGrp="1" noChangeArrowheads="1"/>
          </p:cNvSpPr>
          <p:nvPr>
            <p:ph type="body" idx="1"/>
          </p:nvPr>
        </p:nvSpPr>
        <p:spPr>
          <a:xfrm>
            <a:off x="327378" y="0"/>
            <a:ext cx="8297333" cy="5554133"/>
          </a:xfrm>
        </p:spPr>
        <p:txBody>
          <a:bodyPr/>
          <a:lstStyle/>
          <a:p>
            <a:pPr algn="ctr">
              <a:buFontTx/>
              <a:buNone/>
            </a:pPr>
            <a:endParaRPr lang="en-US" sz="2000" b="1" dirty="0" smtClean="0">
              <a:latin typeface="Arial" pitchFamily="34" charset="0"/>
              <a:cs typeface="Arial" pitchFamily="34" charset="0"/>
            </a:endParaRPr>
          </a:p>
          <a:p>
            <a:pPr algn="ctr">
              <a:buFontTx/>
              <a:buNone/>
            </a:pPr>
            <a:r>
              <a:rPr lang="en-US" sz="2000" b="1" dirty="0" smtClean="0">
                <a:latin typeface="Arial" pitchFamily="34" charset="0"/>
                <a:cs typeface="Arial" pitchFamily="34" charset="0"/>
              </a:rPr>
              <a:t>Undirected </a:t>
            </a:r>
            <a:r>
              <a:rPr lang="en-US" sz="2000" b="1" dirty="0">
                <a:latin typeface="Arial" pitchFamily="34" charset="0"/>
                <a:cs typeface="Arial" pitchFamily="34" charset="0"/>
              </a:rPr>
              <a:t>Labeling Problem (ULP</a:t>
            </a:r>
            <a:r>
              <a:rPr lang="en-US" sz="2000" b="1" dirty="0" smtClean="0">
                <a:latin typeface="Arial" pitchFamily="34" charset="0"/>
                <a:cs typeface="Arial" pitchFamily="34" charset="0"/>
              </a:rPr>
              <a:t>)</a:t>
            </a:r>
          </a:p>
          <a:p>
            <a:pPr algn="ctr">
              <a:buFontTx/>
              <a:buNone/>
            </a:pPr>
            <a:r>
              <a:rPr lang="en-US" sz="2000" b="1" dirty="0" smtClean="0">
                <a:latin typeface="Arial" pitchFamily="34" charset="0"/>
                <a:cs typeface="Arial" pitchFamily="34" charset="0"/>
              </a:rPr>
              <a:t>needed to compute degree of </a:t>
            </a:r>
            <a:r>
              <a:rPr lang="en-US" sz="2000" b="1" dirty="0" err="1" smtClean="0">
                <a:latin typeface="Arial" pitchFamily="34" charset="0"/>
                <a:cs typeface="Arial" pitchFamily="34" charset="0"/>
              </a:rPr>
              <a:t>monotonicity</a:t>
            </a:r>
            <a:r>
              <a:rPr lang="en-US" sz="2000" b="1" dirty="0" smtClean="0">
                <a:latin typeface="Arial" pitchFamily="34" charset="0"/>
                <a:cs typeface="Arial" pitchFamily="34" charset="0"/>
              </a:rPr>
              <a:t> M</a:t>
            </a:r>
            <a:endParaRPr lang="en-US" sz="2000" b="1" dirty="0">
              <a:latin typeface="Arial" pitchFamily="34" charset="0"/>
              <a:cs typeface="Arial" pitchFamily="34" charset="0"/>
            </a:endParaRPr>
          </a:p>
          <a:p>
            <a:pPr algn="ctr">
              <a:buFontTx/>
              <a:buNone/>
            </a:pPr>
            <a:endParaRPr lang="en-US" sz="2000" b="1" dirty="0">
              <a:latin typeface="Arial" pitchFamily="34" charset="0"/>
              <a:cs typeface="Arial" pitchFamily="34" charset="0"/>
            </a:endParaRPr>
          </a:p>
          <a:p>
            <a:pPr>
              <a:buFontTx/>
              <a:buNone/>
            </a:pPr>
            <a:r>
              <a:rPr lang="en-US" sz="2000" b="1" dirty="0">
                <a:latin typeface="Arial" pitchFamily="34" charset="0"/>
                <a:cs typeface="Arial" pitchFamily="34" charset="0"/>
              </a:rPr>
              <a:t>Given: </a:t>
            </a:r>
            <a:r>
              <a:rPr lang="en-US" sz="2000" b="1" dirty="0" smtClean="0">
                <a:latin typeface="Arial" pitchFamily="34" charset="0"/>
                <a:cs typeface="Arial" pitchFamily="34" charset="0"/>
              </a:rPr>
              <a:t>undirected </a:t>
            </a:r>
            <a:r>
              <a:rPr lang="en-US" sz="2000" b="1" dirty="0">
                <a:latin typeface="Arial" pitchFamily="34" charset="0"/>
                <a:cs typeface="Arial" pitchFamily="34" charset="0"/>
              </a:rPr>
              <a:t>graph G=(V,E)</a:t>
            </a:r>
          </a:p>
          <a:p>
            <a:pPr>
              <a:buFontTx/>
              <a:buNone/>
            </a:pPr>
            <a:r>
              <a:rPr lang="en-US" sz="2000" b="1" dirty="0">
                <a:latin typeface="Arial" pitchFamily="34" charset="0"/>
                <a:cs typeface="Arial" pitchFamily="34" charset="0"/>
              </a:rPr>
              <a:t>           </a:t>
            </a:r>
            <a:r>
              <a:rPr lang="en-US" sz="2000" b="1" dirty="0" smtClean="0">
                <a:latin typeface="Arial" pitchFamily="34" charset="0"/>
                <a:cs typeface="Arial" pitchFamily="34" charset="0"/>
              </a:rPr>
              <a:t>  edge </a:t>
            </a:r>
            <a:r>
              <a:rPr lang="en-US" sz="2000" b="1" dirty="0">
                <a:latin typeface="Arial" pitchFamily="34" charset="0"/>
                <a:cs typeface="Arial" pitchFamily="34" charset="0"/>
              </a:rPr>
              <a:t>labeling function h: E </a:t>
            </a:r>
            <a:r>
              <a:rPr lang="en-US" sz="2000" b="1" dirty="0">
                <a:latin typeface="Arial" pitchFamily="34" charset="0"/>
                <a:cs typeface="Arial" pitchFamily="34" charset="0"/>
                <a:sym typeface="Symbol" pitchFamily="18" charset="2"/>
              </a:rPr>
              <a:t> {0,1}</a:t>
            </a:r>
          </a:p>
          <a:p>
            <a:pPr>
              <a:buFontTx/>
              <a:buNone/>
            </a:pPr>
            <a:endParaRPr lang="en-US" sz="2000" b="1" dirty="0">
              <a:latin typeface="Arial" pitchFamily="34" charset="0"/>
              <a:cs typeface="Arial" pitchFamily="34" charset="0"/>
              <a:sym typeface="Symbol" pitchFamily="18" charset="2"/>
            </a:endParaRPr>
          </a:p>
          <a:p>
            <a:pPr>
              <a:buFontTx/>
              <a:buNone/>
            </a:pPr>
            <a:r>
              <a:rPr lang="en-US" sz="2000" b="1" dirty="0">
                <a:latin typeface="Arial" pitchFamily="34" charset="0"/>
                <a:cs typeface="Arial" pitchFamily="34" charset="0"/>
                <a:sym typeface="Symbol" pitchFamily="18" charset="2"/>
              </a:rPr>
              <a:t>Valid solution: a vertex labeling function f: V  {0,1} </a:t>
            </a:r>
          </a:p>
          <a:p>
            <a:pPr>
              <a:buFontTx/>
              <a:buNone/>
            </a:pPr>
            <a:endParaRPr lang="en-US" sz="2000" b="1" dirty="0">
              <a:latin typeface="Arial" pitchFamily="34" charset="0"/>
              <a:cs typeface="Arial" pitchFamily="34" charset="0"/>
              <a:sym typeface="Symbol" pitchFamily="18" charset="2"/>
            </a:endParaRPr>
          </a:p>
          <a:p>
            <a:pPr>
              <a:buFontTx/>
              <a:buNone/>
            </a:pPr>
            <a:r>
              <a:rPr lang="en-US" sz="2000" b="1" dirty="0">
                <a:latin typeface="Arial" pitchFamily="34" charset="0"/>
                <a:cs typeface="Arial" pitchFamily="34" charset="0"/>
                <a:sym typeface="Symbol" pitchFamily="18" charset="2"/>
              </a:rPr>
              <a:t>Definition: an edge {</a:t>
            </a:r>
            <a:r>
              <a:rPr lang="en-US" sz="2000" b="1" dirty="0" err="1">
                <a:latin typeface="Arial" pitchFamily="34" charset="0"/>
                <a:cs typeface="Arial" pitchFamily="34" charset="0"/>
                <a:sym typeface="Symbol" pitchFamily="18" charset="2"/>
              </a:rPr>
              <a:t>u,v</a:t>
            </a:r>
            <a:r>
              <a:rPr lang="en-US" sz="2000" b="1" dirty="0">
                <a:latin typeface="Arial" pitchFamily="34" charset="0"/>
                <a:cs typeface="Arial" pitchFamily="34" charset="0"/>
                <a:sym typeface="Symbol" pitchFamily="18" charset="2"/>
              </a:rPr>
              <a:t>}E is consistent if </a:t>
            </a:r>
          </a:p>
          <a:p>
            <a:pPr>
              <a:buFontTx/>
              <a:buNone/>
            </a:pPr>
            <a:r>
              <a:rPr lang="en-US" sz="2000" b="1" dirty="0">
                <a:latin typeface="Arial" pitchFamily="34" charset="0"/>
                <a:cs typeface="Arial" pitchFamily="34" charset="0"/>
                <a:sym typeface="Symbol" pitchFamily="18" charset="2"/>
              </a:rPr>
              <a:t>                        h(</a:t>
            </a:r>
            <a:r>
              <a:rPr lang="en-US" sz="2000" b="1" dirty="0" err="1">
                <a:latin typeface="Arial" pitchFamily="34" charset="0"/>
                <a:cs typeface="Arial" pitchFamily="34" charset="0"/>
                <a:sym typeface="Symbol" pitchFamily="18" charset="2"/>
              </a:rPr>
              <a:t>u,v</a:t>
            </a:r>
            <a:r>
              <a:rPr lang="en-US" sz="2000" b="1" dirty="0">
                <a:latin typeface="Arial" pitchFamily="34" charset="0"/>
                <a:cs typeface="Arial" pitchFamily="34" charset="0"/>
                <a:sym typeface="Symbol" pitchFamily="18" charset="2"/>
              </a:rPr>
              <a:t>) = f(u) + f(v)  (mod 2)</a:t>
            </a:r>
          </a:p>
          <a:p>
            <a:pPr>
              <a:buFontTx/>
              <a:buNone/>
            </a:pPr>
            <a:endParaRPr lang="en-US" sz="2000" b="1" dirty="0">
              <a:latin typeface="Arial" pitchFamily="34" charset="0"/>
              <a:cs typeface="Arial" pitchFamily="34" charset="0"/>
              <a:sym typeface="Symbol" pitchFamily="18" charset="2"/>
            </a:endParaRPr>
          </a:p>
          <a:p>
            <a:pPr>
              <a:buFontTx/>
              <a:buNone/>
            </a:pPr>
            <a:r>
              <a:rPr lang="en-US" sz="2000" b="1" dirty="0">
                <a:latin typeface="Arial" pitchFamily="34" charset="0"/>
                <a:cs typeface="Arial" pitchFamily="34" charset="0"/>
                <a:sym typeface="Symbol" pitchFamily="18" charset="2"/>
              </a:rPr>
              <a:t>Goal: maximize number of consistent edges</a:t>
            </a:r>
          </a:p>
          <a:p>
            <a:pPr>
              <a:buFontTx/>
              <a:buNone/>
            </a:pPr>
            <a:endParaRPr lang="en-US" sz="2000" b="1" dirty="0">
              <a:latin typeface="Arial" pitchFamily="34" charset="0"/>
              <a:cs typeface="Arial" pitchFamily="34" charset="0"/>
              <a:sym typeface="Symbol" pitchFamily="18" charset="2"/>
            </a:endParaRPr>
          </a:p>
          <a:p>
            <a:pPr>
              <a:buFontTx/>
              <a:buNone/>
            </a:pPr>
            <a:r>
              <a:rPr lang="en-US" sz="2000" b="1" dirty="0">
                <a:latin typeface="Arial" pitchFamily="34" charset="0"/>
                <a:cs typeface="Arial" pitchFamily="34" charset="0"/>
                <a:sym typeface="Symbol" pitchFamily="18" charset="2"/>
              </a:rPr>
              <a:t>Bad news: NP-hard and even MAX-SNP-hard.</a:t>
            </a:r>
          </a:p>
          <a:p>
            <a:pPr>
              <a:buFontTx/>
              <a:buNone/>
            </a:pPr>
            <a:endParaRPr lang="en-US" dirty="0">
              <a:sym typeface="Symbol" pitchFamily="18" charset="2"/>
            </a:endParaRPr>
          </a:p>
        </p:txBody>
      </p:sp>
      <p:sp>
        <p:nvSpPr>
          <p:cNvPr id="5" name="TextBox 4"/>
          <p:cNvSpPr txBox="1"/>
          <p:nvPr/>
        </p:nvSpPr>
        <p:spPr>
          <a:xfrm>
            <a:off x="4470399" y="5655733"/>
            <a:ext cx="4083169" cy="369332"/>
          </a:xfrm>
          <a:prstGeom prst="rect">
            <a:avLst/>
          </a:prstGeom>
          <a:noFill/>
        </p:spPr>
        <p:txBody>
          <a:bodyPr wrap="none" rtlCol="0">
            <a:spAutoFit/>
          </a:bodyPr>
          <a:lstStyle/>
          <a:p>
            <a:r>
              <a:rPr lang="en-US" b="1" dirty="0" err="1" smtClean="0">
                <a:solidFill>
                  <a:srgbClr val="FF0000"/>
                </a:solidFill>
              </a:rPr>
              <a:t>DasGupta</a:t>
            </a:r>
            <a:r>
              <a:rPr lang="en-US" b="1" dirty="0" smtClean="0">
                <a:solidFill>
                  <a:srgbClr val="FF0000"/>
                </a:solidFill>
              </a:rPr>
              <a:t>, </a:t>
            </a:r>
            <a:r>
              <a:rPr lang="en-US" b="1" dirty="0" err="1" smtClean="0">
                <a:solidFill>
                  <a:srgbClr val="FF0000"/>
                </a:solidFill>
              </a:rPr>
              <a:t>Enciso</a:t>
            </a:r>
            <a:r>
              <a:rPr lang="en-US" b="1" dirty="0" smtClean="0">
                <a:solidFill>
                  <a:srgbClr val="FF0000"/>
                </a:solidFill>
              </a:rPr>
              <a:t>, Sontag, Zhang, 2007</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ISBRA 2012</a:t>
            </a:r>
            <a:endParaRPr lang="en-US"/>
          </a:p>
        </p:txBody>
      </p:sp>
      <p:sp>
        <p:nvSpPr>
          <p:cNvPr id="904194" name="Rectangle 2"/>
          <p:cNvSpPr>
            <a:spLocks noGrp="1" noChangeArrowheads="1"/>
          </p:cNvSpPr>
          <p:nvPr>
            <p:ph type="body" idx="1"/>
          </p:nvPr>
        </p:nvSpPr>
        <p:spPr>
          <a:xfrm>
            <a:off x="0" y="0"/>
            <a:ext cx="9144000" cy="1727200"/>
          </a:xfrm>
        </p:spPr>
        <p:txBody>
          <a:bodyPr/>
          <a:lstStyle/>
          <a:p>
            <a:pPr algn="ctr">
              <a:buFontTx/>
              <a:buNone/>
            </a:pPr>
            <a:r>
              <a:rPr lang="en-US" sz="2000" b="1" dirty="0"/>
              <a:t>Algorithm for ULP</a:t>
            </a:r>
          </a:p>
          <a:p>
            <a:r>
              <a:rPr lang="en-US" sz="2000" dirty="0"/>
              <a:t>Solve the following vector program via </a:t>
            </a:r>
            <a:r>
              <a:rPr lang="en-US" sz="2000" dirty="0" err="1"/>
              <a:t>Semidefinite</a:t>
            </a:r>
            <a:r>
              <a:rPr lang="en-US" sz="2000" dirty="0"/>
              <a:t> programming methods: </a:t>
            </a:r>
          </a:p>
          <a:p>
            <a:pPr lvl="2">
              <a:buFontTx/>
              <a:buNone/>
            </a:pPr>
            <a:r>
              <a:rPr lang="en-US" sz="2000" dirty="0"/>
              <a:t>maximize </a:t>
            </a:r>
          </a:p>
        </p:txBody>
      </p:sp>
      <p:sp>
        <p:nvSpPr>
          <p:cNvPr id="904195" name="Text Box 3"/>
          <p:cNvSpPr txBox="1">
            <a:spLocks noChangeArrowheads="1"/>
          </p:cNvSpPr>
          <p:nvPr/>
        </p:nvSpPr>
        <p:spPr bwMode="auto">
          <a:xfrm>
            <a:off x="0" y="1792288"/>
            <a:ext cx="9144000" cy="3479800"/>
          </a:xfrm>
          <a:prstGeom prst="rect">
            <a:avLst/>
          </a:prstGeom>
          <a:noFill/>
          <a:ln w="9525">
            <a:noFill/>
            <a:miter lim="800000"/>
            <a:headEnd/>
            <a:tailEnd/>
          </a:ln>
          <a:effectLst/>
        </p:spPr>
        <p:txBody>
          <a:bodyPr/>
          <a:lstStyle/>
          <a:p>
            <a:pPr eaLnBrk="0" hangingPunct="0"/>
            <a:r>
              <a:rPr lang="en-US" sz="2000" dirty="0">
                <a:effectLst>
                  <a:outerShdw blurRad="38100" dist="38100" dir="2700000" algn="tl">
                    <a:srgbClr val="C0C0C0"/>
                  </a:outerShdw>
                </a:effectLst>
                <a:latin typeface="Comic Sans MS" pitchFamily="66" charset="0"/>
              </a:rPr>
              <a:t>            </a:t>
            </a:r>
            <a:r>
              <a:rPr lang="en-US" sz="2000" dirty="0">
                <a:effectLst>
                  <a:outerShdw blurRad="38100" dist="38100" dir="2700000" algn="tl">
                    <a:srgbClr val="C0C0C0"/>
                  </a:outerShdw>
                </a:effectLst>
              </a:rPr>
              <a:t>subject to: </a:t>
            </a:r>
          </a:p>
          <a:p>
            <a:pPr eaLnBrk="0" hangingPunct="0"/>
            <a:r>
              <a:rPr lang="en-US" sz="2000" dirty="0">
                <a:effectLst>
                  <a:outerShdw blurRad="38100" dist="38100" dir="2700000" algn="tl">
                    <a:srgbClr val="C0C0C0"/>
                  </a:outerShdw>
                </a:effectLst>
              </a:rPr>
              <a:t>                             for each </a:t>
            </a:r>
            <a:r>
              <a:rPr lang="en-US" sz="2000" b="1" i="1" dirty="0" err="1">
                <a:effectLst>
                  <a:outerShdw blurRad="38100" dist="38100" dir="2700000" algn="tl">
                    <a:srgbClr val="C0C0C0"/>
                  </a:outerShdw>
                </a:effectLst>
              </a:rPr>
              <a:t>v</a:t>
            </a:r>
            <a:r>
              <a:rPr lang="en-US" sz="2000" b="1" dirty="0" err="1">
                <a:effectLst>
                  <a:outerShdw blurRad="38100" dist="38100" dir="2700000" algn="tl">
                    <a:srgbClr val="C0C0C0"/>
                  </a:outerShdw>
                </a:effectLst>
                <a:sym typeface="Symbol" pitchFamily="18" charset="2"/>
              </a:rPr>
              <a:t>V</a:t>
            </a:r>
            <a:r>
              <a:rPr lang="en-US" sz="2000" b="1" dirty="0">
                <a:effectLst>
                  <a:outerShdw blurRad="38100" dist="38100" dir="2700000" algn="tl">
                    <a:srgbClr val="C0C0C0"/>
                  </a:outerShdw>
                </a:effectLst>
                <a:sym typeface="Symbol" pitchFamily="18" charset="2"/>
              </a:rPr>
              <a:t>, </a:t>
            </a:r>
            <a:r>
              <a:rPr lang="en-US" sz="2000" b="1" i="1" dirty="0">
                <a:effectLst>
                  <a:outerShdw blurRad="38100" dist="38100" dir="2700000" algn="tl">
                    <a:srgbClr val="C0C0C0"/>
                  </a:outerShdw>
                </a:effectLst>
                <a:sym typeface="Symbol" pitchFamily="18" charset="2"/>
              </a:rPr>
              <a:t>x</a:t>
            </a:r>
            <a:r>
              <a:rPr lang="en-US" sz="2000" b="1" i="1" baseline="-25000" dirty="0">
                <a:effectLst>
                  <a:outerShdw blurRad="38100" dist="38100" dir="2700000" algn="tl">
                    <a:srgbClr val="C0C0C0"/>
                  </a:outerShdw>
                </a:effectLst>
                <a:sym typeface="Symbol" pitchFamily="18" charset="2"/>
              </a:rPr>
              <a:t>v </a:t>
            </a:r>
            <a:r>
              <a:rPr lang="en-US" sz="2000" b="1" i="1" dirty="0">
                <a:effectLst>
                  <a:outerShdw blurRad="38100" dist="38100" dir="2700000" algn="tl">
                    <a:srgbClr val="C0C0C0"/>
                  </a:outerShdw>
                </a:effectLst>
                <a:cs typeface="Times New Roman" pitchFamily="18" charset="0"/>
                <a:sym typeface="Symbol" pitchFamily="18" charset="2"/>
              </a:rPr>
              <a:t>· x</a:t>
            </a:r>
            <a:r>
              <a:rPr lang="en-US" sz="2000" b="1" i="1" baseline="-25000" dirty="0">
                <a:effectLst>
                  <a:outerShdw blurRad="38100" dist="38100" dir="2700000" algn="tl">
                    <a:srgbClr val="C0C0C0"/>
                  </a:outerShdw>
                </a:effectLst>
                <a:cs typeface="Times New Roman" pitchFamily="18" charset="0"/>
                <a:sym typeface="Symbol" pitchFamily="18" charset="2"/>
              </a:rPr>
              <a:t>v</a:t>
            </a:r>
            <a:r>
              <a:rPr lang="en-US" sz="2000" b="1" i="1" dirty="0">
                <a:effectLst>
                  <a:outerShdw blurRad="38100" dist="38100" dir="2700000" algn="tl">
                    <a:srgbClr val="C0C0C0"/>
                  </a:outerShdw>
                </a:effectLst>
                <a:cs typeface="Times New Roman" pitchFamily="18" charset="0"/>
                <a:sym typeface="Symbol" pitchFamily="18" charset="2"/>
              </a:rPr>
              <a:t> = </a:t>
            </a:r>
            <a:r>
              <a:rPr lang="en-US" sz="2000" b="1" dirty="0">
                <a:effectLst>
                  <a:outerShdw blurRad="38100" dist="38100" dir="2700000" algn="tl">
                    <a:srgbClr val="C0C0C0"/>
                  </a:outerShdw>
                </a:effectLst>
                <a:cs typeface="Times New Roman" pitchFamily="18" charset="0"/>
                <a:sym typeface="Symbol" pitchFamily="18" charset="2"/>
              </a:rPr>
              <a:t>1</a:t>
            </a:r>
          </a:p>
          <a:p>
            <a:pPr eaLnBrk="0" hangingPunct="0"/>
            <a:endParaRPr lang="en-US" sz="2000" dirty="0">
              <a:effectLst>
                <a:outerShdw blurRad="38100" dist="38100" dir="2700000" algn="tl">
                  <a:srgbClr val="C0C0C0"/>
                </a:outerShdw>
              </a:effectLst>
              <a:cs typeface="Times New Roman" pitchFamily="18" charset="0"/>
              <a:sym typeface="Symbol" pitchFamily="18" charset="2"/>
            </a:endParaRPr>
          </a:p>
          <a:p>
            <a:pPr eaLnBrk="0" hangingPunct="0"/>
            <a:r>
              <a:rPr lang="en-US" sz="2000" dirty="0">
                <a:effectLst>
                  <a:outerShdw blurRad="38100" dist="38100" dir="2700000" algn="tl">
                    <a:srgbClr val="C0C0C0"/>
                  </a:outerShdw>
                </a:effectLst>
                <a:cs typeface="Times New Roman" pitchFamily="18" charset="0"/>
                <a:sym typeface="Symbol" pitchFamily="18" charset="2"/>
              </a:rPr>
              <a:t>                                   for each </a:t>
            </a:r>
            <a:r>
              <a:rPr lang="en-US" sz="2000" b="1" i="1" dirty="0" err="1">
                <a:cs typeface="Times New Roman" pitchFamily="18" charset="0"/>
                <a:sym typeface="Symbol" pitchFamily="18" charset="2"/>
              </a:rPr>
              <a:t>v</a:t>
            </a:r>
            <a:r>
              <a:rPr lang="en-US" sz="2000" b="1" dirty="0" err="1">
                <a:cs typeface="Times New Roman" pitchFamily="18" charset="0"/>
                <a:sym typeface="Symbol" pitchFamily="18" charset="2"/>
              </a:rPr>
              <a:t>V</a:t>
            </a:r>
            <a:r>
              <a:rPr lang="en-US" sz="2000" b="1" dirty="0">
                <a:cs typeface="Times New Roman" pitchFamily="18" charset="0"/>
                <a:sym typeface="Symbol" pitchFamily="18" charset="2"/>
              </a:rPr>
              <a:t>, </a:t>
            </a:r>
            <a:r>
              <a:rPr lang="en-US" sz="2000" b="1" i="1" dirty="0">
                <a:cs typeface="Times New Roman" pitchFamily="18" charset="0"/>
                <a:sym typeface="Symbol" pitchFamily="18" charset="2"/>
              </a:rPr>
              <a:t>x</a:t>
            </a:r>
            <a:r>
              <a:rPr lang="en-US" sz="2000" b="1" i="1" baseline="-25000" dirty="0">
                <a:cs typeface="Times New Roman" pitchFamily="18" charset="0"/>
                <a:sym typeface="Symbol" pitchFamily="18" charset="2"/>
              </a:rPr>
              <a:t>v</a:t>
            </a:r>
            <a:r>
              <a:rPr lang="en-US" sz="2000" b="1" dirty="0">
                <a:cs typeface="Times New Roman" pitchFamily="18" charset="0"/>
                <a:sym typeface="Symbol" pitchFamily="18" charset="2"/>
              </a:rPr>
              <a:t></a:t>
            </a:r>
            <a:r>
              <a:rPr lang="en-US" sz="2000" b="1" baseline="30000" dirty="0">
                <a:cs typeface="Times New Roman" pitchFamily="18" charset="0"/>
                <a:sym typeface="Symbol" pitchFamily="18" charset="2"/>
              </a:rPr>
              <a:t>|V|</a:t>
            </a:r>
          </a:p>
          <a:p>
            <a:pPr eaLnBrk="0" hangingPunct="0"/>
            <a:endParaRPr lang="en-US" sz="2000" baseline="30000" dirty="0">
              <a:cs typeface="Times New Roman" pitchFamily="18" charset="0"/>
              <a:sym typeface="Symbol" pitchFamily="18" charset="2"/>
            </a:endParaRPr>
          </a:p>
          <a:p>
            <a:pPr eaLnBrk="0" hangingPunct="0">
              <a:buFontTx/>
              <a:buChar char="•"/>
            </a:pPr>
            <a:r>
              <a:rPr lang="en-US" sz="2000" dirty="0">
                <a:effectLst>
                  <a:outerShdw blurRad="38100" dist="38100" dir="2700000" algn="tl">
                    <a:srgbClr val="C0C0C0"/>
                  </a:outerShdw>
                </a:effectLst>
                <a:cs typeface="Times New Roman" pitchFamily="18" charset="0"/>
                <a:sym typeface="Symbol" pitchFamily="18" charset="2"/>
              </a:rPr>
              <a:t>  Select an </a:t>
            </a:r>
            <a:r>
              <a:rPr lang="en-US" sz="2000" i="1" dirty="0">
                <a:effectLst>
                  <a:outerShdw blurRad="38100" dist="38100" dir="2700000" algn="tl">
                    <a:srgbClr val="C0C0C0"/>
                  </a:outerShdw>
                </a:effectLst>
                <a:cs typeface="Times New Roman" pitchFamily="18" charset="0"/>
                <a:sym typeface="Symbol" pitchFamily="18" charset="2"/>
              </a:rPr>
              <a:t>uniformly random vector </a:t>
            </a:r>
            <a:r>
              <a:rPr lang="en-US" sz="2000" b="1" dirty="0">
                <a:effectLst>
                  <a:outerShdw blurRad="38100" dist="38100" dir="2700000" algn="tl">
                    <a:srgbClr val="C0C0C0"/>
                  </a:outerShdw>
                </a:effectLst>
                <a:cs typeface="Times New Roman" pitchFamily="18" charset="0"/>
                <a:sym typeface="Symbol" pitchFamily="18" charset="2"/>
              </a:rPr>
              <a:t>r</a:t>
            </a:r>
            <a:r>
              <a:rPr lang="en-US" sz="2000" dirty="0">
                <a:effectLst>
                  <a:outerShdw blurRad="38100" dist="38100" dir="2700000" algn="tl">
                    <a:srgbClr val="C0C0C0"/>
                  </a:outerShdw>
                </a:effectLst>
                <a:cs typeface="Times New Roman" pitchFamily="18" charset="0"/>
                <a:sym typeface="Symbol" pitchFamily="18" charset="2"/>
              </a:rPr>
              <a:t> in the </a:t>
            </a:r>
            <a:r>
              <a:rPr lang="en-US" sz="2000" b="1" dirty="0">
                <a:effectLst>
                  <a:outerShdw blurRad="38100" dist="38100" dir="2700000" algn="tl">
                    <a:srgbClr val="C0C0C0"/>
                  </a:outerShdw>
                </a:effectLst>
                <a:cs typeface="Times New Roman" pitchFamily="18" charset="0"/>
                <a:sym typeface="Symbol" pitchFamily="18" charset="2"/>
              </a:rPr>
              <a:t>|V|</a:t>
            </a:r>
            <a:r>
              <a:rPr lang="en-US" sz="2000" dirty="0">
                <a:effectLst>
                  <a:outerShdw blurRad="38100" dist="38100" dir="2700000" algn="tl">
                    <a:srgbClr val="C0C0C0"/>
                  </a:outerShdw>
                </a:effectLst>
                <a:cs typeface="Times New Roman" pitchFamily="18" charset="0"/>
                <a:sym typeface="Symbol" pitchFamily="18" charset="2"/>
              </a:rPr>
              <a:t>-dimensional unit sphere</a:t>
            </a:r>
          </a:p>
          <a:p>
            <a:pPr eaLnBrk="0" hangingPunct="0"/>
            <a:endParaRPr lang="en-US" sz="2000" dirty="0">
              <a:effectLst>
                <a:outerShdw blurRad="38100" dist="38100" dir="2700000" algn="tl">
                  <a:srgbClr val="C0C0C0"/>
                </a:outerShdw>
              </a:effectLst>
              <a:cs typeface="Times New Roman" pitchFamily="18" charset="0"/>
              <a:sym typeface="Symbol" pitchFamily="18" charset="2"/>
            </a:endParaRPr>
          </a:p>
          <a:p>
            <a:pPr eaLnBrk="0" hangingPunct="0">
              <a:buFontTx/>
              <a:buChar char="•"/>
            </a:pPr>
            <a:r>
              <a:rPr lang="en-US" sz="2000" dirty="0">
                <a:effectLst>
                  <a:outerShdw blurRad="38100" dist="38100" dir="2700000" algn="tl">
                    <a:srgbClr val="C0C0C0"/>
                  </a:outerShdw>
                </a:effectLst>
                <a:cs typeface="Times New Roman" pitchFamily="18" charset="0"/>
                <a:sym typeface="Symbol" pitchFamily="18" charset="2"/>
              </a:rPr>
              <a:t>  Label each vertex v as </a:t>
            </a:r>
          </a:p>
          <a:p>
            <a:pPr eaLnBrk="0" hangingPunct="0"/>
            <a:r>
              <a:rPr lang="en-US" sz="2000" dirty="0">
                <a:effectLst>
                  <a:outerShdw blurRad="38100" dist="38100" dir="2700000" algn="tl">
                    <a:srgbClr val="C0C0C0"/>
                  </a:outerShdw>
                </a:effectLst>
                <a:cs typeface="Times New Roman" pitchFamily="18" charset="0"/>
                <a:sym typeface="Symbol" pitchFamily="18" charset="2"/>
              </a:rPr>
              <a:t>                      </a:t>
            </a:r>
          </a:p>
          <a:p>
            <a:pPr eaLnBrk="0" hangingPunct="0"/>
            <a:r>
              <a:rPr lang="en-US" sz="2000" dirty="0">
                <a:effectLst>
                  <a:outerShdw blurRad="38100" dist="38100" dir="2700000" algn="tl">
                    <a:srgbClr val="C0C0C0"/>
                  </a:outerShdw>
                </a:effectLst>
                <a:cs typeface="Times New Roman" pitchFamily="18" charset="0"/>
                <a:sym typeface="Symbol" pitchFamily="18" charset="2"/>
              </a:rPr>
              <a:t>                     </a:t>
            </a:r>
            <a:r>
              <a:rPr lang="en-US" sz="2000" b="1" dirty="0">
                <a:effectLst>
                  <a:outerShdw blurRad="38100" dist="38100" dir="2700000" algn="tl">
                    <a:srgbClr val="C0C0C0"/>
                  </a:outerShdw>
                </a:effectLst>
                <a:cs typeface="Times New Roman" pitchFamily="18" charset="0"/>
                <a:sym typeface="Symbol" pitchFamily="18" charset="2"/>
              </a:rPr>
              <a:t>0</a:t>
            </a:r>
            <a:r>
              <a:rPr lang="en-US" sz="2000" dirty="0">
                <a:effectLst>
                  <a:outerShdw blurRad="38100" dist="38100" dir="2700000" algn="tl">
                    <a:srgbClr val="C0C0C0"/>
                  </a:outerShdw>
                </a:effectLst>
                <a:cs typeface="Times New Roman" pitchFamily="18" charset="0"/>
                <a:sym typeface="Symbol" pitchFamily="18" charset="2"/>
              </a:rPr>
              <a:t>   if  </a:t>
            </a:r>
            <a:r>
              <a:rPr lang="en-US" sz="2000" b="1" dirty="0">
                <a:effectLst>
                  <a:outerShdw blurRad="38100" dist="38100" dir="2700000" algn="tl">
                    <a:srgbClr val="C0C0C0"/>
                  </a:outerShdw>
                </a:effectLst>
                <a:cs typeface="Times New Roman" pitchFamily="18" charset="0"/>
                <a:sym typeface="Symbol" pitchFamily="18" charset="2"/>
              </a:rPr>
              <a:t>r · </a:t>
            </a:r>
            <a:r>
              <a:rPr lang="en-US" sz="2000" b="1" i="1" dirty="0">
                <a:effectLst>
                  <a:outerShdw blurRad="38100" dist="38100" dir="2700000" algn="tl">
                    <a:srgbClr val="C0C0C0"/>
                  </a:outerShdw>
                </a:effectLst>
                <a:cs typeface="Times New Roman" pitchFamily="18" charset="0"/>
                <a:sym typeface="Symbol" pitchFamily="18" charset="2"/>
              </a:rPr>
              <a:t>x</a:t>
            </a:r>
            <a:r>
              <a:rPr lang="en-US" sz="2000" b="1" i="1" baseline="-25000" dirty="0">
                <a:effectLst>
                  <a:outerShdw blurRad="38100" dist="38100" dir="2700000" algn="tl">
                    <a:srgbClr val="C0C0C0"/>
                  </a:outerShdw>
                </a:effectLst>
                <a:cs typeface="Times New Roman" pitchFamily="18" charset="0"/>
                <a:sym typeface="Symbol" pitchFamily="18" charset="2"/>
              </a:rPr>
              <a:t>v </a:t>
            </a:r>
            <a:r>
              <a:rPr lang="en-US" sz="2000" b="1" dirty="0">
                <a:cs typeface="Times New Roman" pitchFamily="18" charset="0"/>
                <a:sym typeface="Symbol" pitchFamily="18" charset="2"/>
              </a:rPr>
              <a:t> 0 </a:t>
            </a:r>
          </a:p>
          <a:p>
            <a:pPr eaLnBrk="0" hangingPunct="0"/>
            <a:r>
              <a:rPr lang="en-US" sz="2000" dirty="0">
                <a:cs typeface="Times New Roman" pitchFamily="18" charset="0"/>
                <a:sym typeface="Symbol" pitchFamily="18" charset="2"/>
              </a:rPr>
              <a:t>                     </a:t>
            </a:r>
            <a:r>
              <a:rPr lang="en-US" sz="2000" b="1" dirty="0">
                <a:cs typeface="Times New Roman" pitchFamily="18" charset="0"/>
                <a:sym typeface="Symbol" pitchFamily="18" charset="2"/>
              </a:rPr>
              <a:t>1 </a:t>
            </a:r>
            <a:r>
              <a:rPr lang="en-US" sz="2000" dirty="0">
                <a:cs typeface="Times New Roman" pitchFamily="18" charset="0"/>
                <a:sym typeface="Symbol" pitchFamily="18" charset="2"/>
              </a:rPr>
              <a:t>  otherwise</a:t>
            </a:r>
          </a:p>
        </p:txBody>
      </p:sp>
      <p:sp>
        <p:nvSpPr>
          <p:cNvPr id="904196" name="Text Box 4"/>
          <p:cNvSpPr txBox="1">
            <a:spLocks noChangeArrowheads="1"/>
          </p:cNvSpPr>
          <p:nvPr/>
        </p:nvSpPr>
        <p:spPr bwMode="auto">
          <a:xfrm>
            <a:off x="822325" y="5232929"/>
            <a:ext cx="5666551" cy="461665"/>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It can be easily implemented in MATLAB</a:t>
            </a:r>
          </a:p>
        </p:txBody>
      </p:sp>
      <p:sp>
        <p:nvSpPr>
          <p:cNvPr id="8" name="TextBox 7"/>
          <p:cNvSpPr txBox="1"/>
          <p:nvPr/>
        </p:nvSpPr>
        <p:spPr>
          <a:xfrm>
            <a:off x="4651022" y="5813777"/>
            <a:ext cx="4083169" cy="369332"/>
          </a:xfrm>
          <a:prstGeom prst="rect">
            <a:avLst/>
          </a:prstGeom>
          <a:noFill/>
        </p:spPr>
        <p:txBody>
          <a:bodyPr wrap="none" rtlCol="0">
            <a:spAutoFit/>
          </a:bodyPr>
          <a:lstStyle/>
          <a:p>
            <a:r>
              <a:rPr lang="en-US" b="1" dirty="0" err="1" smtClean="0">
                <a:solidFill>
                  <a:srgbClr val="FF0000"/>
                </a:solidFill>
              </a:rPr>
              <a:t>DasGupta</a:t>
            </a:r>
            <a:r>
              <a:rPr lang="en-US" b="1" dirty="0" smtClean="0">
                <a:solidFill>
                  <a:srgbClr val="FF0000"/>
                </a:solidFill>
              </a:rPr>
              <a:t>, </a:t>
            </a:r>
            <a:r>
              <a:rPr lang="en-US" b="1" dirty="0" err="1" smtClean="0">
                <a:solidFill>
                  <a:srgbClr val="FF0000"/>
                </a:solidFill>
              </a:rPr>
              <a:t>Enciso</a:t>
            </a:r>
            <a:r>
              <a:rPr lang="en-US" b="1" dirty="0" smtClean="0">
                <a:solidFill>
                  <a:srgbClr val="FF0000"/>
                </a:solidFill>
              </a:rPr>
              <a:t>, Sontag, Zhang, 2007</a:t>
            </a:r>
            <a:endParaRPr lang="en-US" b="1" dirty="0">
              <a:solidFill>
                <a:srgbClr val="FF0000"/>
              </a:solidFill>
            </a:endParaRPr>
          </a:p>
        </p:txBody>
      </p:sp>
      <p:pic>
        <p:nvPicPr>
          <p:cNvPr id="9" name="Picture 8" descr="txp_fig.bmp"/>
          <p:cNvPicPr>
            <a:picLocks noChangeAspect="1"/>
          </p:cNvPicPr>
          <p:nvPr>
            <p:custDataLst>
              <p:tags r:id="rId1"/>
            </p:custDataLst>
          </p:nvPr>
        </p:nvPicPr>
        <p:blipFill>
          <a:blip r:embed="rId3" cstate="print">
            <a:clrChange>
              <a:clrFrom>
                <a:srgbClr val="FFFFFF"/>
              </a:clrFrom>
              <a:clrTo>
                <a:srgbClr val="FFFFFF">
                  <a:alpha val="0"/>
                </a:srgbClr>
              </a:clrTo>
            </a:clrChange>
            <a:lum bright="-40000" contrast="40000"/>
          </a:blip>
          <a:stretch>
            <a:fillRect/>
          </a:stretch>
        </p:blipFill>
        <p:spPr>
          <a:xfrm>
            <a:off x="2328055" y="1088095"/>
            <a:ext cx="5297515" cy="509858"/>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89" y="279401"/>
            <a:ext cx="8229600" cy="4597400"/>
          </a:xfrm>
        </p:spPr>
        <p:txBody>
          <a:bodyPr/>
          <a:lstStyle/>
          <a:p>
            <a:pPr>
              <a:buNone/>
            </a:pPr>
            <a:r>
              <a:rPr lang="en-US" dirty="0" smtClean="0">
                <a:latin typeface="Arial" pitchFamily="34" charset="0"/>
                <a:cs typeface="Arial" pitchFamily="34" charset="0"/>
              </a:rPr>
              <a:t>We have two measurable properties:</a:t>
            </a:r>
          </a:p>
          <a:p>
            <a:pPr>
              <a:buNone/>
            </a:pPr>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(topological) redundancy R </a:t>
            </a:r>
          </a:p>
          <a:p>
            <a:pPr lvl="2"/>
            <a:r>
              <a:rPr lang="en-US" sz="2000" dirty="0" smtClean="0">
                <a:latin typeface="Arial" pitchFamily="34" charset="0"/>
                <a:cs typeface="Arial" pitchFamily="34" charset="0"/>
              </a:rPr>
              <a:t>percentage of edges removed by binary transitive reduction</a:t>
            </a:r>
          </a:p>
          <a:p>
            <a:pPr lvl="2">
              <a:buNone/>
            </a:pPr>
            <a:endParaRPr lang="en-US" sz="2000" dirty="0" smtClean="0">
              <a:latin typeface="Arial" pitchFamily="34" charset="0"/>
              <a:cs typeface="Arial" pitchFamily="34" charset="0"/>
            </a:endParaRPr>
          </a:p>
          <a:p>
            <a:pPr lvl="1"/>
            <a:r>
              <a:rPr lang="en-US" b="1" dirty="0" smtClean="0">
                <a:latin typeface="Arial" pitchFamily="34" charset="0"/>
                <a:cs typeface="Arial" pitchFamily="34" charset="0"/>
              </a:rPr>
              <a:t>(dynamical) </a:t>
            </a:r>
            <a:r>
              <a:rPr lang="en-US" b="1" dirty="0" err="1" smtClean="0">
                <a:latin typeface="Arial" pitchFamily="34" charset="0"/>
                <a:cs typeface="Arial" pitchFamily="34" charset="0"/>
              </a:rPr>
              <a:t>monotonicity</a:t>
            </a:r>
            <a:r>
              <a:rPr lang="en-US" b="1" dirty="0" smtClean="0">
                <a:latin typeface="Arial" pitchFamily="34" charset="0"/>
                <a:cs typeface="Arial" pitchFamily="34" charset="0"/>
              </a:rPr>
              <a:t> M</a:t>
            </a:r>
          </a:p>
          <a:p>
            <a:pPr lvl="2"/>
            <a:r>
              <a:rPr lang="en-US" sz="2000" dirty="0" smtClean="0">
                <a:latin typeface="Arial" pitchFamily="34" charset="0"/>
                <a:cs typeface="Arial" pitchFamily="34" charset="0"/>
              </a:rPr>
              <a:t>minimum percentage of edges we need to delete to make the associated signal transduction network consistent</a:t>
            </a:r>
          </a:p>
          <a:p>
            <a:pPr lvl="2">
              <a:buNone/>
            </a:pPr>
            <a:endParaRPr lang="en-US" dirty="0" smtClean="0">
              <a:latin typeface="Arial" pitchFamily="34" charset="0"/>
              <a:cs typeface="Arial" pitchFamily="34" charset="0"/>
            </a:endParaRPr>
          </a:p>
          <a:p>
            <a:pPr lvl="2">
              <a:buNone/>
            </a:pPr>
            <a:endParaRPr lang="en-US" dirty="0" smtClean="0">
              <a:latin typeface="Arial" pitchFamily="34" charset="0"/>
              <a:cs typeface="Arial" pitchFamily="34" charset="0"/>
            </a:endParaRPr>
          </a:p>
          <a:p>
            <a:pPr>
              <a:buNone/>
            </a:pPr>
            <a:r>
              <a:rPr lang="en-US" b="1" dirty="0" smtClean="0">
                <a:latin typeface="Arial" pitchFamily="34" charset="0"/>
                <a:cs typeface="Arial" pitchFamily="34" charset="0"/>
              </a:rPr>
              <a:t>M is negatively correlated to R</a:t>
            </a:r>
            <a:endParaRPr lang="en-US"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
        <p:nvSpPr>
          <p:cNvPr id="5" name="TextBox 4"/>
          <p:cNvSpPr txBox="1"/>
          <p:nvPr/>
        </p:nvSpPr>
        <p:spPr>
          <a:xfrm>
            <a:off x="778934" y="4741334"/>
            <a:ext cx="8080097" cy="369332"/>
          </a:xfrm>
          <a:prstGeom prst="rect">
            <a:avLst/>
          </a:prstGeom>
          <a:noFill/>
        </p:spPr>
        <p:txBody>
          <a:bodyPr wrap="none" rtlCol="0">
            <a:spAutoFit/>
          </a:bodyPr>
          <a:lstStyle/>
          <a:p>
            <a:r>
              <a:rPr lang="en-US" b="1" dirty="0" smtClean="0">
                <a:latin typeface="Arial" pitchFamily="34" charset="0"/>
                <a:cs typeface="Arial" pitchFamily="34" charset="0"/>
              </a:rPr>
              <a:t>(Albert, </a:t>
            </a:r>
            <a:r>
              <a:rPr lang="en-US" b="1" dirty="0" err="1" smtClean="0">
                <a:latin typeface="Arial" pitchFamily="34" charset="0"/>
                <a:cs typeface="Arial" pitchFamily="34" charset="0"/>
              </a:rPr>
              <a:t>DasGupta</a:t>
            </a:r>
            <a:r>
              <a:rPr lang="en-US" b="1" dirty="0" smtClean="0">
                <a:latin typeface="Arial" pitchFamily="34" charset="0"/>
                <a:cs typeface="Arial" pitchFamily="34" charset="0"/>
              </a:rPr>
              <a:t>, </a:t>
            </a:r>
            <a:r>
              <a:rPr lang="en-US" b="1" dirty="0" err="1" smtClean="0">
                <a:latin typeface="Arial" pitchFamily="34" charset="0"/>
                <a:cs typeface="Arial" pitchFamily="34" charset="0"/>
              </a:rPr>
              <a:t>Gitter</a:t>
            </a:r>
            <a:r>
              <a:rPr lang="en-US" b="1" dirty="0" smtClean="0">
                <a:latin typeface="Arial" pitchFamily="34" charset="0"/>
                <a:cs typeface="Arial" pitchFamily="34" charset="0"/>
              </a:rPr>
              <a:t>, </a:t>
            </a:r>
            <a:r>
              <a:rPr lang="en-US" b="1" dirty="0" err="1" smtClean="0">
                <a:latin typeface="Arial" pitchFamily="34" charset="0"/>
                <a:cs typeface="Arial" pitchFamily="34" charset="0"/>
              </a:rPr>
              <a:t>Gürsoy</a:t>
            </a:r>
            <a:r>
              <a:rPr lang="en-US" b="1" dirty="0" smtClean="0">
                <a:latin typeface="Arial" pitchFamily="34" charset="0"/>
                <a:cs typeface="Arial" pitchFamily="34" charset="0"/>
              </a:rPr>
              <a:t>, </a:t>
            </a:r>
            <a:r>
              <a:rPr lang="en-US" b="1" dirty="0" err="1" smtClean="0">
                <a:latin typeface="Arial" pitchFamily="34" charset="0"/>
                <a:cs typeface="Arial" pitchFamily="34" charset="0"/>
              </a:rPr>
              <a:t>Hegde</a:t>
            </a:r>
            <a:r>
              <a:rPr lang="en-US" b="1" dirty="0" smtClean="0">
                <a:latin typeface="Arial" pitchFamily="34" charset="0"/>
                <a:cs typeface="Arial" pitchFamily="34" charset="0"/>
              </a:rPr>
              <a:t>, Pal, </a:t>
            </a:r>
            <a:r>
              <a:rPr lang="en-US" b="1" dirty="0" err="1" smtClean="0">
                <a:latin typeface="Arial" pitchFamily="34" charset="0"/>
                <a:cs typeface="Arial" pitchFamily="34" charset="0"/>
              </a:rPr>
              <a:t>Sivanathan</a:t>
            </a:r>
            <a:r>
              <a:rPr lang="en-US" b="1" dirty="0" smtClean="0">
                <a:latin typeface="Arial" pitchFamily="34" charset="0"/>
                <a:cs typeface="Arial" pitchFamily="34" charset="0"/>
              </a:rPr>
              <a:t>, Sontag, 2011)</a:t>
            </a:r>
            <a:endParaRPr 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22" y="584200"/>
            <a:ext cx="8794045" cy="4525963"/>
          </a:xfrm>
        </p:spPr>
        <p:txBody>
          <a:bodyPr/>
          <a:lstStyle/>
          <a:p>
            <a:pPr marL="0" lvl="0" indent="0" algn="ctr">
              <a:spcBef>
                <a:spcPct val="0"/>
              </a:spcBef>
              <a:buNone/>
            </a:pPr>
            <a:r>
              <a:rPr lang="en-US" sz="1800" b="1" kern="1200" dirty="0" smtClean="0">
                <a:solidFill>
                  <a:srgbClr val="000000"/>
                </a:solidFill>
                <a:latin typeface="Arial" pitchFamily="34" charset="0"/>
                <a:cs typeface="Arial" pitchFamily="34" charset="0"/>
              </a:rPr>
              <a:t>Some other conclusions from </a:t>
            </a:r>
          </a:p>
          <a:p>
            <a:pPr marL="0" lvl="0" indent="0">
              <a:spcBef>
                <a:spcPct val="0"/>
              </a:spcBef>
              <a:buNone/>
            </a:pPr>
            <a:r>
              <a:rPr lang="en-US" sz="1800" b="1" kern="1200" dirty="0" smtClean="0">
                <a:solidFill>
                  <a:srgbClr val="000000"/>
                </a:solidFill>
                <a:latin typeface="Arial" pitchFamily="34" charset="0"/>
                <a:cs typeface="Arial" pitchFamily="34" charset="0"/>
              </a:rPr>
              <a:t>(Albert, </a:t>
            </a:r>
            <a:r>
              <a:rPr lang="en-US" sz="1800" b="1" kern="1200" dirty="0" err="1" smtClean="0">
                <a:solidFill>
                  <a:srgbClr val="000000"/>
                </a:solidFill>
                <a:latin typeface="Arial" pitchFamily="34" charset="0"/>
                <a:cs typeface="Arial" pitchFamily="34" charset="0"/>
              </a:rPr>
              <a:t>DasGupta</a:t>
            </a:r>
            <a:r>
              <a:rPr lang="en-US" sz="1800" b="1" kern="1200" dirty="0" smtClean="0">
                <a:solidFill>
                  <a:srgbClr val="000000"/>
                </a:solidFill>
                <a:latin typeface="Arial" pitchFamily="34" charset="0"/>
                <a:cs typeface="Arial" pitchFamily="34" charset="0"/>
              </a:rPr>
              <a:t>, </a:t>
            </a:r>
            <a:r>
              <a:rPr lang="en-US" sz="1800" b="1" kern="1200" dirty="0" err="1" smtClean="0">
                <a:solidFill>
                  <a:srgbClr val="000000"/>
                </a:solidFill>
                <a:latin typeface="Arial" pitchFamily="34" charset="0"/>
                <a:cs typeface="Arial" pitchFamily="34" charset="0"/>
              </a:rPr>
              <a:t>Gitter</a:t>
            </a:r>
            <a:r>
              <a:rPr lang="en-US" sz="1800" b="1" kern="1200" dirty="0" smtClean="0">
                <a:solidFill>
                  <a:srgbClr val="000000"/>
                </a:solidFill>
                <a:latin typeface="Arial" pitchFamily="34" charset="0"/>
                <a:cs typeface="Arial" pitchFamily="34" charset="0"/>
              </a:rPr>
              <a:t>, </a:t>
            </a:r>
            <a:r>
              <a:rPr lang="en-US" sz="1800" b="1" kern="1200" dirty="0" err="1" smtClean="0">
                <a:solidFill>
                  <a:srgbClr val="000000"/>
                </a:solidFill>
                <a:latin typeface="Arial" pitchFamily="34" charset="0"/>
                <a:cs typeface="Arial" pitchFamily="34" charset="0"/>
              </a:rPr>
              <a:t>Gürsoy</a:t>
            </a:r>
            <a:r>
              <a:rPr lang="en-US" sz="1800" b="1" kern="1200" dirty="0" smtClean="0">
                <a:solidFill>
                  <a:srgbClr val="000000"/>
                </a:solidFill>
                <a:latin typeface="Arial" pitchFamily="34" charset="0"/>
                <a:cs typeface="Arial" pitchFamily="34" charset="0"/>
              </a:rPr>
              <a:t>, </a:t>
            </a:r>
            <a:r>
              <a:rPr lang="en-US" sz="1800" b="1" kern="1200" dirty="0" err="1" smtClean="0">
                <a:solidFill>
                  <a:srgbClr val="000000"/>
                </a:solidFill>
                <a:latin typeface="Arial" pitchFamily="34" charset="0"/>
                <a:cs typeface="Arial" pitchFamily="34" charset="0"/>
              </a:rPr>
              <a:t>Hegde</a:t>
            </a:r>
            <a:r>
              <a:rPr lang="en-US" sz="1800" b="1" kern="1200" dirty="0" smtClean="0">
                <a:solidFill>
                  <a:srgbClr val="000000"/>
                </a:solidFill>
                <a:latin typeface="Arial" pitchFamily="34" charset="0"/>
                <a:cs typeface="Arial" pitchFamily="34" charset="0"/>
              </a:rPr>
              <a:t>, Pal, </a:t>
            </a:r>
            <a:r>
              <a:rPr lang="en-US" sz="1800" b="1" kern="1200" dirty="0" err="1" smtClean="0">
                <a:solidFill>
                  <a:srgbClr val="000000"/>
                </a:solidFill>
                <a:latin typeface="Arial" pitchFamily="34" charset="0"/>
                <a:cs typeface="Arial" pitchFamily="34" charset="0"/>
              </a:rPr>
              <a:t>Sivanathan</a:t>
            </a:r>
            <a:r>
              <a:rPr lang="en-US" sz="1800" b="1" kern="1200" dirty="0" smtClean="0">
                <a:solidFill>
                  <a:srgbClr val="000000"/>
                </a:solidFill>
                <a:latin typeface="Arial" pitchFamily="34" charset="0"/>
                <a:cs typeface="Arial" pitchFamily="34" charset="0"/>
              </a:rPr>
              <a:t>, Sontag, 2011)</a:t>
            </a:r>
          </a:p>
          <a:p>
            <a:pPr marL="0" lvl="0" indent="0">
              <a:spcBef>
                <a:spcPct val="0"/>
              </a:spcBef>
              <a:buNone/>
            </a:pPr>
            <a:endParaRPr lang="en-US" sz="1800" b="1" kern="1200" dirty="0" smtClean="0">
              <a:solidFill>
                <a:srgbClr val="000000"/>
              </a:solidFill>
              <a:latin typeface="Arial" pitchFamily="34" charset="0"/>
              <a:cs typeface="Arial" pitchFamily="34" charset="0"/>
            </a:endParaRPr>
          </a:p>
          <a:p>
            <a:pPr marL="0" lvl="0" indent="0">
              <a:spcBef>
                <a:spcPct val="0"/>
              </a:spcBef>
              <a:buNone/>
            </a:pPr>
            <a:endParaRPr lang="en-US" sz="1800" b="1" kern="1200" dirty="0" smtClean="0">
              <a:solidFill>
                <a:srgbClr val="000000"/>
              </a:solidFill>
              <a:latin typeface="Arial" pitchFamily="34" charset="0"/>
              <a:cs typeface="Arial" pitchFamily="34" charset="0"/>
            </a:endParaRPr>
          </a:p>
          <a:p>
            <a:pPr marL="0" indent="0">
              <a:spcBef>
                <a:spcPct val="0"/>
              </a:spcBef>
            </a:pPr>
            <a:r>
              <a:rPr lang="en-US" sz="1800" b="1" kern="1200" dirty="0" smtClean="0">
                <a:solidFill>
                  <a:srgbClr val="000000"/>
                </a:solidFill>
                <a:latin typeface="Arial" pitchFamily="34" charset="0"/>
                <a:cs typeface="Arial" pitchFamily="34" charset="0"/>
              </a:rPr>
              <a:t> </a:t>
            </a:r>
            <a:r>
              <a:rPr lang="en-US" sz="2000" kern="1200" dirty="0" smtClean="0">
                <a:solidFill>
                  <a:srgbClr val="000000"/>
                </a:solidFill>
                <a:latin typeface="Arial" pitchFamily="34" charset="0"/>
                <a:cs typeface="Arial" pitchFamily="34" charset="0"/>
              </a:rPr>
              <a:t>the redundancy measure R is </a:t>
            </a:r>
            <a:r>
              <a:rPr lang="en-US" sz="2000" i="1" kern="1200" dirty="0" smtClean="0">
                <a:solidFill>
                  <a:srgbClr val="000000"/>
                </a:solidFill>
                <a:latin typeface="Arial" pitchFamily="34" charset="0"/>
                <a:cs typeface="Arial" pitchFamily="34" charset="0"/>
              </a:rPr>
              <a:t>statistically significant</a:t>
            </a:r>
          </a:p>
          <a:p>
            <a:pPr marL="0" indent="0">
              <a:spcBef>
                <a:spcPct val="0"/>
              </a:spcBef>
              <a:buNone/>
            </a:pPr>
            <a:endParaRPr lang="en-US" sz="2000" b="1" kern="1200" dirty="0" smtClean="0">
              <a:solidFill>
                <a:srgbClr val="000000"/>
              </a:solidFill>
              <a:latin typeface="Arial" pitchFamily="34" charset="0"/>
              <a:cs typeface="Arial" pitchFamily="34" charset="0"/>
            </a:endParaRPr>
          </a:p>
          <a:p>
            <a:pPr marL="0" indent="0">
              <a:spcBef>
                <a:spcPct val="0"/>
              </a:spcBef>
            </a:pPr>
            <a:r>
              <a:rPr lang="en-US" sz="2000" b="1" kern="1200" dirty="0" smtClean="0">
                <a:solidFill>
                  <a:srgbClr val="000000"/>
                </a:solidFill>
                <a:latin typeface="Arial" pitchFamily="34" charset="0"/>
                <a:cs typeface="Arial" pitchFamily="34" charset="0"/>
              </a:rPr>
              <a:t> </a:t>
            </a:r>
            <a:r>
              <a:rPr lang="en-US" sz="2000" kern="1200" dirty="0" smtClean="0">
                <a:solidFill>
                  <a:srgbClr val="000000"/>
                </a:solidFill>
                <a:latin typeface="Arial" pitchFamily="34" charset="0"/>
                <a:cs typeface="Arial" pitchFamily="34" charset="0"/>
              </a:rPr>
              <a:t>transcriptional networks are less redundant than signaling networks</a:t>
            </a:r>
          </a:p>
          <a:p>
            <a:pPr marL="0" indent="0">
              <a:spcBef>
                <a:spcPct val="0"/>
              </a:spcBef>
              <a:buNone/>
            </a:pPr>
            <a:endParaRPr lang="en-US" sz="2000" kern="1200" dirty="0" smtClean="0">
              <a:solidFill>
                <a:srgbClr val="000000"/>
              </a:solidFill>
              <a:latin typeface="Arial" pitchFamily="34" charset="0"/>
              <a:cs typeface="Arial" pitchFamily="34" charset="0"/>
            </a:endParaRPr>
          </a:p>
          <a:p>
            <a:pPr marL="0" indent="0">
              <a:spcBef>
                <a:spcPct val="0"/>
              </a:spcBef>
            </a:pPr>
            <a:r>
              <a:rPr lang="en-US" sz="2000" b="1" kern="1200" dirty="0" smtClean="0">
                <a:solidFill>
                  <a:srgbClr val="000000"/>
                </a:solidFill>
                <a:latin typeface="Arial" pitchFamily="34" charset="0"/>
                <a:cs typeface="Arial" pitchFamily="34" charset="0"/>
              </a:rPr>
              <a:t> </a:t>
            </a:r>
            <a:r>
              <a:rPr lang="en-US" sz="2000" kern="1200" dirty="0" smtClean="0">
                <a:solidFill>
                  <a:srgbClr val="000000"/>
                </a:solidFill>
                <a:latin typeface="Arial" pitchFamily="34" charset="0"/>
                <a:cs typeface="Arial" pitchFamily="34" charset="0"/>
              </a:rPr>
              <a:t>redundancy of </a:t>
            </a:r>
            <a:r>
              <a:rPr lang="en-US" sz="2000" i="1" kern="1200" dirty="0" smtClean="0">
                <a:solidFill>
                  <a:srgbClr val="000000"/>
                </a:solidFill>
                <a:cs typeface="Arial" pitchFamily="34" charset="0"/>
              </a:rPr>
              <a:t>C. </a:t>
            </a:r>
            <a:r>
              <a:rPr lang="en-US" sz="2000" i="1" kern="1200" dirty="0" err="1" smtClean="0">
                <a:solidFill>
                  <a:srgbClr val="000000"/>
                </a:solidFill>
                <a:cs typeface="Arial" pitchFamily="34" charset="0"/>
              </a:rPr>
              <a:t>elegans</a:t>
            </a:r>
            <a:r>
              <a:rPr lang="en-US" sz="2000" i="1" kern="1200" dirty="0" smtClean="0">
                <a:solidFill>
                  <a:srgbClr val="000000"/>
                </a:solidFill>
                <a:cs typeface="Arial" pitchFamily="34" charset="0"/>
              </a:rPr>
              <a:t> </a:t>
            </a:r>
            <a:r>
              <a:rPr lang="en-US" sz="2000" kern="1200" dirty="0" smtClean="0">
                <a:solidFill>
                  <a:srgbClr val="000000"/>
                </a:solidFill>
                <a:latin typeface="Arial" pitchFamily="34" charset="0"/>
                <a:cs typeface="Arial" pitchFamily="34" charset="0"/>
              </a:rPr>
              <a:t>metabolic network is largely due to currency </a:t>
            </a:r>
          </a:p>
          <a:p>
            <a:pPr marL="0" indent="0">
              <a:spcBef>
                <a:spcPct val="0"/>
              </a:spcBef>
              <a:buNone/>
            </a:pPr>
            <a:r>
              <a:rPr lang="en-US" sz="2000" kern="1200" dirty="0" smtClean="0">
                <a:solidFill>
                  <a:srgbClr val="000000"/>
                </a:solidFill>
                <a:latin typeface="Arial" pitchFamily="34" charset="0"/>
                <a:cs typeface="Arial" pitchFamily="34" charset="0"/>
              </a:rPr>
              <a:t>  metabolites</a:t>
            </a:r>
          </a:p>
          <a:p>
            <a:pPr marL="0" indent="0">
              <a:spcBef>
                <a:spcPct val="0"/>
              </a:spcBef>
              <a:buNone/>
            </a:pPr>
            <a:endParaRPr lang="en-US" sz="2000" kern="1200" dirty="0" smtClean="0">
              <a:solidFill>
                <a:srgbClr val="000000"/>
              </a:solidFill>
              <a:latin typeface="Arial" pitchFamily="34" charset="0"/>
              <a:cs typeface="Arial" pitchFamily="34" charset="0"/>
            </a:endParaRPr>
          </a:p>
          <a:p>
            <a:pPr marL="0" indent="0">
              <a:spcBef>
                <a:spcPct val="0"/>
              </a:spcBef>
            </a:pPr>
            <a:r>
              <a:rPr lang="en-US" sz="2000" b="1" kern="1200" dirty="0" smtClean="0">
                <a:solidFill>
                  <a:srgbClr val="000000"/>
                </a:solidFill>
                <a:latin typeface="Arial" pitchFamily="34" charset="0"/>
                <a:cs typeface="Arial" pitchFamily="34" charset="0"/>
              </a:rPr>
              <a:t> </a:t>
            </a:r>
            <a:r>
              <a:rPr lang="en-US" sz="2000" kern="1200" dirty="0" smtClean="0">
                <a:solidFill>
                  <a:srgbClr val="000000"/>
                </a:solidFill>
                <a:latin typeface="Arial" pitchFamily="34" charset="0"/>
                <a:cs typeface="Arial" pitchFamily="34" charset="0"/>
              </a:rPr>
              <a:t>calculation of redundancy values and minimal networks provides a way to </a:t>
            </a:r>
          </a:p>
          <a:p>
            <a:pPr marL="0" indent="0">
              <a:spcBef>
                <a:spcPct val="0"/>
              </a:spcBef>
              <a:buNone/>
            </a:pPr>
            <a:r>
              <a:rPr lang="en-US" sz="2000" kern="1200" dirty="0" smtClean="0">
                <a:solidFill>
                  <a:srgbClr val="000000"/>
                </a:solidFill>
                <a:latin typeface="Arial" pitchFamily="34" charset="0"/>
                <a:cs typeface="Arial" pitchFamily="34" charset="0"/>
              </a:rPr>
              <a:t>  gain insight into predicted </a:t>
            </a:r>
            <a:r>
              <a:rPr lang="en-US" sz="2000" i="1" kern="1200" dirty="0" smtClean="0">
                <a:solidFill>
                  <a:srgbClr val="000000"/>
                </a:solidFill>
                <a:latin typeface="Arial" pitchFamily="34" charset="0"/>
                <a:cs typeface="Arial" pitchFamily="34" charset="0"/>
              </a:rPr>
              <a:t>orientation</a:t>
            </a:r>
            <a:r>
              <a:rPr lang="en-US" sz="2000" kern="1200" dirty="0" smtClean="0">
                <a:solidFill>
                  <a:srgbClr val="000000"/>
                </a:solidFill>
                <a:latin typeface="Arial" pitchFamily="34" charset="0"/>
                <a:cs typeface="Arial" pitchFamily="34" charset="0"/>
              </a:rPr>
              <a:t> of a protein-protein-interaction (PPI)</a:t>
            </a:r>
          </a:p>
          <a:p>
            <a:pPr marL="0" indent="0">
              <a:spcBef>
                <a:spcPct val="0"/>
              </a:spcBef>
              <a:buNone/>
            </a:pPr>
            <a:r>
              <a:rPr lang="en-US" sz="2000" kern="1200" dirty="0" smtClean="0">
                <a:solidFill>
                  <a:srgbClr val="000000"/>
                </a:solidFill>
                <a:latin typeface="Arial" pitchFamily="34" charset="0"/>
                <a:cs typeface="Arial" pitchFamily="34" charset="0"/>
              </a:rPr>
              <a:t>  networks</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ISBRA 2012</a:t>
            </a:r>
            <a:endParaRPr lang="en-US"/>
          </a:p>
        </p:txBody>
      </p:sp>
      <p:sp>
        <p:nvSpPr>
          <p:cNvPr id="941058" name="Rectangle 2"/>
          <p:cNvSpPr>
            <a:spLocks noGrp="1" noChangeArrowheads="1"/>
          </p:cNvSpPr>
          <p:nvPr>
            <p:ph type="body" idx="1"/>
          </p:nvPr>
        </p:nvSpPr>
        <p:spPr>
          <a:xfrm>
            <a:off x="228600" y="228600"/>
            <a:ext cx="8686800" cy="5791200"/>
          </a:xfrm>
        </p:spPr>
        <p:txBody>
          <a:bodyPr/>
          <a:lstStyle/>
          <a:p>
            <a:pPr lvl="0" algn="ctr">
              <a:lnSpc>
                <a:spcPct val="80000"/>
              </a:lnSpc>
              <a:buNone/>
            </a:pPr>
            <a:endParaRPr lang="en-US" sz="2000" b="1" dirty="0" smtClean="0">
              <a:solidFill>
                <a:srgbClr val="002060"/>
              </a:solidFill>
              <a:latin typeface="Arial" pitchFamily="34" charset="0"/>
              <a:cs typeface="Arial" pitchFamily="34" charset="0"/>
            </a:endParaRPr>
          </a:p>
          <a:p>
            <a:pPr lvl="0" algn="ctr">
              <a:lnSpc>
                <a:spcPct val="80000"/>
              </a:lnSpc>
              <a:buNone/>
            </a:pPr>
            <a:r>
              <a:rPr lang="en-US" sz="2000" b="1" dirty="0" smtClean="0">
                <a:solidFill>
                  <a:srgbClr val="002060"/>
                </a:solidFill>
                <a:latin typeface="Arial" pitchFamily="34" charset="0"/>
                <a:cs typeface="Arial" pitchFamily="34" charset="0"/>
              </a:rPr>
              <a:t>Future Research Questions</a:t>
            </a:r>
            <a:endParaRPr lang="en-US" sz="2000" b="1" dirty="0" smtClean="0">
              <a:solidFill>
                <a:srgbClr val="0070C0"/>
              </a:solidFill>
            </a:endParaRPr>
          </a:p>
          <a:p>
            <a:pPr algn="ctr">
              <a:lnSpc>
                <a:spcPct val="80000"/>
              </a:lnSpc>
              <a:buFontTx/>
              <a:buNone/>
            </a:pPr>
            <a:r>
              <a:rPr lang="en-US" b="1" dirty="0" smtClean="0">
                <a:solidFill>
                  <a:srgbClr val="0070C0"/>
                </a:solidFill>
              </a:rPr>
              <a:t>in </a:t>
            </a:r>
            <a:r>
              <a:rPr lang="en-US" b="1" dirty="0">
                <a:solidFill>
                  <a:srgbClr val="0070C0"/>
                </a:solidFill>
              </a:rPr>
              <a:t>the context of parallel and distributed computing</a:t>
            </a:r>
          </a:p>
          <a:p>
            <a:pPr lvl="1">
              <a:lnSpc>
                <a:spcPct val="80000"/>
              </a:lnSpc>
              <a:buNone/>
            </a:pPr>
            <a:endParaRPr lang="en-US" sz="1800" dirty="0" smtClean="0">
              <a:solidFill>
                <a:srgbClr val="0070C0"/>
              </a:solidFill>
            </a:endParaRPr>
          </a:p>
          <a:p>
            <a:pPr lvl="1">
              <a:lnSpc>
                <a:spcPct val="80000"/>
              </a:lnSpc>
              <a:buNone/>
            </a:pPr>
            <a:endParaRPr lang="en-US" sz="1800" dirty="0">
              <a:solidFill>
                <a:srgbClr val="0070C0"/>
              </a:solidFill>
            </a:endParaRPr>
          </a:p>
          <a:p>
            <a:pPr>
              <a:lnSpc>
                <a:spcPct val="80000"/>
              </a:lnSpc>
            </a:pPr>
            <a:r>
              <a:rPr lang="en-US" sz="2000" b="1" dirty="0">
                <a:solidFill>
                  <a:srgbClr val="0070C0"/>
                </a:solidFill>
              </a:rPr>
              <a:t>Synchronization</a:t>
            </a:r>
            <a:r>
              <a:rPr lang="en-US" sz="2000" dirty="0">
                <a:solidFill>
                  <a:srgbClr val="0070C0"/>
                </a:solidFill>
              </a:rPr>
              <a:t>: </a:t>
            </a:r>
          </a:p>
          <a:p>
            <a:pPr lvl="1">
              <a:lnSpc>
                <a:spcPct val="80000"/>
              </a:lnSpc>
            </a:pPr>
            <a:r>
              <a:rPr lang="en-US" sz="2000" b="1" dirty="0">
                <a:solidFill>
                  <a:srgbClr val="002060"/>
                </a:solidFill>
              </a:rPr>
              <a:t>no “global clocks” are known to exist for cellular processes (ignoring circadian rhythms and some other global timing mechanisms in higher organisms)</a:t>
            </a:r>
          </a:p>
          <a:p>
            <a:pPr lvl="1">
              <a:lnSpc>
                <a:spcPct val="80000"/>
              </a:lnSpc>
            </a:pPr>
            <a:endParaRPr lang="en-US" sz="1800" dirty="0">
              <a:solidFill>
                <a:srgbClr val="0070C0"/>
              </a:solidFill>
            </a:endParaRPr>
          </a:p>
          <a:p>
            <a:pPr>
              <a:lnSpc>
                <a:spcPct val="80000"/>
              </a:lnSpc>
            </a:pPr>
            <a:r>
              <a:rPr lang="en-US" sz="2000" b="1" dirty="0">
                <a:solidFill>
                  <a:srgbClr val="0070C0"/>
                </a:solidFill>
              </a:rPr>
              <a:t>Spatial effects</a:t>
            </a:r>
            <a:r>
              <a:rPr lang="en-US" sz="2000" dirty="0">
                <a:solidFill>
                  <a:srgbClr val="0070C0"/>
                </a:solidFill>
              </a:rPr>
              <a:t>: </a:t>
            </a:r>
          </a:p>
          <a:p>
            <a:pPr lvl="1">
              <a:lnSpc>
                <a:spcPct val="80000"/>
              </a:lnSpc>
            </a:pPr>
            <a:r>
              <a:rPr lang="en-US" sz="2000" b="1" dirty="0">
                <a:solidFill>
                  <a:srgbClr val="002060"/>
                </a:solidFill>
              </a:rPr>
              <a:t>localization (nuclear, </a:t>
            </a:r>
            <a:r>
              <a:rPr lang="en-US" sz="2000" b="1" dirty="0" err="1">
                <a:solidFill>
                  <a:srgbClr val="002060"/>
                </a:solidFill>
              </a:rPr>
              <a:t>cytoplasmic</a:t>
            </a:r>
            <a:r>
              <a:rPr lang="en-US" sz="2000" b="1" dirty="0">
                <a:solidFill>
                  <a:srgbClr val="002060"/>
                </a:solidFill>
              </a:rPr>
              <a:t>, membrane-bound) in cells</a:t>
            </a:r>
          </a:p>
          <a:p>
            <a:pPr lvl="2">
              <a:lnSpc>
                <a:spcPct val="80000"/>
              </a:lnSpc>
            </a:pPr>
            <a:r>
              <a:rPr lang="en-US" sz="1800" b="1" dirty="0">
                <a:solidFill>
                  <a:srgbClr val="002060"/>
                </a:solidFill>
              </a:rPr>
              <a:t>akin to geographical location affecting communication speeds and coordination in distributed computing</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44" y="0"/>
            <a:ext cx="8985956" cy="6626578"/>
          </a:xfrm>
        </p:spPr>
        <p:txBody>
          <a:bodyPr/>
          <a:lstStyle/>
          <a:p>
            <a:pPr marL="0" lvl="0" indent="0" algn="ctr">
              <a:spcBef>
                <a:spcPct val="0"/>
              </a:spcBef>
              <a:buNone/>
            </a:pPr>
            <a:r>
              <a:rPr lang="en-US" sz="2000" b="1" dirty="0" smtClean="0">
                <a:latin typeface="Arial" pitchFamily="34" charset="0"/>
                <a:cs typeface="Arial" pitchFamily="34" charset="0"/>
              </a:rPr>
              <a:t>List of some relevant references</a:t>
            </a:r>
            <a:endParaRPr lang="en-US" sz="1400" dirty="0" smtClean="0">
              <a:latin typeface="Arial" pitchFamily="34" charset="0"/>
              <a:cs typeface="Arial" pitchFamily="34" charset="0"/>
            </a:endParaRPr>
          </a:p>
          <a:p>
            <a:pPr marL="0" lvl="0" indent="0">
              <a:spcBef>
                <a:spcPct val="0"/>
              </a:spcBef>
              <a:buNone/>
            </a:pPr>
            <a:r>
              <a:rPr lang="en-US" sz="1200" dirty="0" smtClean="0">
                <a:cs typeface="Arial" pitchFamily="34" charset="0"/>
              </a:rPr>
              <a:t>R. Albert, B. </a:t>
            </a:r>
            <a:r>
              <a:rPr lang="en-US" sz="1200" dirty="0" err="1" smtClean="0">
                <a:cs typeface="Arial" pitchFamily="34" charset="0"/>
              </a:rPr>
              <a:t>DasGupta</a:t>
            </a:r>
            <a:r>
              <a:rPr lang="en-US" sz="1200" dirty="0" smtClean="0">
                <a:cs typeface="Arial" pitchFamily="34" charset="0"/>
              </a:rPr>
              <a:t>, et al.  A New Computationally Efficient Measure of Topological Redundancy of Biological and Social Networks, Physical Review E, 84 (3), 036117, 2011.</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B. </a:t>
            </a:r>
            <a:r>
              <a:rPr lang="en-US" sz="1200" dirty="0" err="1" smtClean="0">
                <a:cs typeface="Arial" pitchFamily="34" charset="0"/>
              </a:rPr>
              <a:t>DasGupta</a:t>
            </a:r>
            <a:r>
              <a:rPr lang="en-US" sz="1200" dirty="0" smtClean="0">
                <a:cs typeface="Arial" pitchFamily="34" charset="0"/>
              </a:rPr>
              <a:t>, P. Vera-</a:t>
            </a:r>
            <a:r>
              <a:rPr lang="en-US" sz="1200" dirty="0" err="1" smtClean="0">
                <a:cs typeface="Arial" pitchFamily="34" charset="0"/>
              </a:rPr>
              <a:t>Licona</a:t>
            </a:r>
            <a:r>
              <a:rPr lang="en-US" sz="1200" dirty="0" smtClean="0">
                <a:cs typeface="Arial" pitchFamily="34" charset="0"/>
              </a:rPr>
              <a:t>, E. Sontag. Reverse Engineering of Molecular Networks from a Common Combinatorial Approach,  in Algorithms in Computational Molecular Biology: Techniques, Approaches and Applications, John Wiley &amp; Sons, Inc., 2011.</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R. Albert, B. </a:t>
            </a:r>
            <a:r>
              <a:rPr lang="en-US" sz="1200" dirty="0" err="1" smtClean="0">
                <a:cs typeface="Arial" pitchFamily="34" charset="0"/>
              </a:rPr>
              <a:t>DasGupta</a:t>
            </a:r>
            <a:r>
              <a:rPr lang="en-US" sz="1200" dirty="0" smtClean="0">
                <a:cs typeface="Arial" pitchFamily="34" charset="0"/>
              </a:rPr>
              <a:t>, E. Sontag. Inference of signal transduction networks from double causal evidence, in Methods in Molecular Biology: Topics in Computational Biology, D. </a:t>
            </a:r>
            <a:r>
              <a:rPr lang="en-US" sz="1200" dirty="0" err="1" smtClean="0">
                <a:cs typeface="Arial" pitchFamily="34" charset="0"/>
              </a:rPr>
              <a:t>Fenyo</a:t>
            </a:r>
            <a:r>
              <a:rPr lang="en-US" sz="1200" dirty="0" smtClean="0">
                <a:cs typeface="Arial" pitchFamily="34" charset="0"/>
              </a:rPr>
              <a:t> (editor), Springer , 2010.</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P. Berman, B. </a:t>
            </a:r>
            <a:r>
              <a:rPr lang="en-US" sz="1200" dirty="0" err="1" smtClean="0">
                <a:cs typeface="Arial" pitchFamily="34" charset="0"/>
              </a:rPr>
              <a:t>DasGupta</a:t>
            </a:r>
            <a:r>
              <a:rPr lang="en-US" sz="1200" dirty="0" smtClean="0">
                <a:cs typeface="Arial" pitchFamily="34" charset="0"/>
              </a:rPr>
              <a:t>, M. </a:t>
            </a:r>
            <a:r>
              <a:rPr lang="en-US" sz="1200" dirty="0" err="1" smtClean="0">
                <a:cs typeface="Arial" pitchFamily="34" charset="0"/>
              </a:rPr>
              <a:t>Karpinski</a:t>
            </a:r>
            <a:r>
              <a:rPr lang="en-US" sz="1200" dirty="0" smtClean="0">
                <a:cs typeface="Arial" pitchFamily="34" charset="0"/>
              </a:rPr>
              <a:t>. Approximating Transitive Reduction Problems for Directed Networks, 11</a:t>
            </a:r>
            <a:r>
              <a:rPr lang="en-US" sz="1200" baseline="30000" dirty="0" smtClean="0">
                <a:cs typeface="Arial" pitchFamily="34" charset="0"/>
              </a:rPr>
              <a:t>th</a:t>
            </a:r>
            <a:r>
              <a:rPr lang="en-US" sz="1200" dirty="0" smtClean="0">
                <a:cs typeface="Arial" pitchFamily="34" charset="0"/>
              </a:rPr>
              <a:t> Algorithms and Data Structures Symposium, 2009.</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R. Albert, B. </a:t>
            </a:r>
            <a:r>
              <a:rPr lang="en-US" sz="1200" dirty="0" err="1" smtClean="0">
                <a:cs typeface="Arial" pitchFamily="34" charset="0"/>
              </a:rPr>
              <a:t>DasGupta</a:t>
            </a:r>
            <a:r>
              <a:rPr lang="en-US" sz="1200" dirty="0" smtClean="0">
                <a:cs typeface="Arial" pitchFamily="34" charset="0"/>
              </a:rPr>
              <a:t>, R. </a:t>
            </a:r>
            <a:r>
              <a:rPr lang="en-US" sz="1200" dirty="0" err="1" smtClean="0">
                <a:cs typeface="Arial" pitchFamily="34" charset="0"/>
              </a:rPr>
              <a:t>Dondi</a:t>
            </a:r>
            <a:r>
              <a:rPr lang="en-US" sz="1200" dirty="0" smtClean="0">
                <a:cs typeface="Arial" pitchFamily="34" charset="0"/>
              </a:rPr>
              <a:t>, E. Sontag. Inferring (Biological) Signal Transduction Networks via Transitive Reductions of Directed Graphs, </a:t>
            </a:r>
            <a:r>
              <a:rPr lang="en-US" sz="1200" dirty="0" err="1" smtClean="0">
                <a:cs typeface="Arial" pitchFamily="34" charset="0"/>
              </a:rPr>
              <a:t>Algorithmica</a:t>
            </a:r>
            <a:r>
              <a:rPr lang="en-US" sz="1200" dirty="0" smtClean="0">
                <a:cs typeface="Arial" pitchFamily="34" charset="0"/>
              </a:rPr>
              <a:t>, 51 (2), 129-159, 2008.</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S. </a:t>
            </a:r>
            <a:r>
              <a:rPr lang="en-US" sz="1200" dirty="0" err="1" smtClean="0">
                <a:cs typeface="Arial" pitchFamily="34" charset="0"/>
              </a:rPr>
              <a:t>Kachalo</a:t>
            </a:r>
            <a:r>
              <a:rPr lang="en-US" sz="1200" dirty="0" smtClean="0">
                <a:cs typeface="Arial" pitchFamily="34" charset="0"/>
              </a:rPr>
              <a:t>, R. Zhang, E. Sontag, R. Albert, B. </a:t>
            </a:r>
            <a:r>
              <a:rPr lang="en-US" sz="1200" dirty="0" err="1" smtClean="0">
                <a:cs typeface="Arial" pitchFamily="34" charset="0"/>
              </a:rPr>
              <a:t>DasGupta</a:t>
            </a:r>
            <a:r>
              <a:rPr lang="en-US" sz="1200" dirty="0" smtClean="0">
                <a:cs typeface="Arial" pitchFamily="34" charset="0"/>
              </a:rPr>
              <a:t>. NET-SYNTHESIS: A software for synthesis, inference and simplification of signal transduction networks, Bioinformatics, 24 (2), 293-295, 2008.</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P. Berman, B. </a:t>
            </a:r>
            <a:r>
              <a:rPr lang="en-US" sz="1200" dirty="0" err="1" smtClean="0">
                <a:cs typeface="Arial" pitchFamily="34" charset="0"/>
              </a:rPr>
              <a:t>DasGupta</a:t>
            </a:r>
            <a:r>
              <a:rPr lang="en-US" sz="1200" dirty="0" smtClean="0">
                <a:cs typeface="Arial" pitchFamily="34" charset="0"/>
              </a:rPr>
              <a:t>, E. Sontag. Algorithmic Issues in Reverse Engineering of Protein and Gene Networks via the Modular Response Analysis Method,  Annals of the New York Academy of Sciences, 2007.</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R. Albert, B. </a:t>
            </a:r>
            <a:r>
              <a:rPr lang="en-US" sz="1200" dirty="0" err="1" smtClean="0">
                <a:cs typeface="Arial" pitchFamily="34" charset="0"/>
              </a:rPr>
              <a:t>DasGupta</a:t>
            </a:r>
            <a:r>
              <a:rPr lang="en-US" sz="1200" dirty="0" smtClean="0">
                <a:cs typeface="Arial" pitchFamily="34" charset="0"/>
              </a:rPr>
              <a:t>, et al. A  Novel Method for Signal Transduction Network Inference from Indirect Experimental Evidence, Journal of Computational Biology, 14 (7), 927-949, 2007.</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B. </a:t>
            </a:r>
            <a:r>
              <a:rPr lang="en-US" sz="1200" dirty="0" err="1" smtClean="0">
                <a:cs typeface="Arial" pitchFamily="34" charset="0"/>
              </a:rPr>
              <a:t>DasGupta</a:t>
            </a:r>
            <a:r>
              <a:rPr lang="en-US" sz="1200" dirty="0" smtClean="0">
                <a:cs typeface="Arial" pitchFamily="34" charset="0"/>
              </a:rPr>
              <a:t>, G. A. </a:t>
            </a:r>
            <a:r>
              <a:rPr lang="en-US" sz="1200" dirty="0" err="1" smtClean="0">
                <a:cs typeface="Arial" pitchFamily="34" charset="0"/>
              </a:rPr>
              <a:t>Enciso</a:t>
            </a:r>
            <a:r>
              <a:rPr lang="en-US" sz="1200" dirty="0" smtClean="0">
                <a:cs typeface="Arial" pitchFamily="34" charset="0"/>
              </a:rPr>
              <a:t>, E. Sontag, Y. Zhang. Algorithmic and Complexity Results for Decompositions of Biological Networks into Monotone Subsystems},  </a:t>
            </a:r>
            <a:r>
              <a:rPr lang="en-US" sz="1200" dirty="0" err="1" smtClean="0">
                <a:cs typeface="Arial" pitchFamily="34" charset="0"/>
              </a:rPr>
              <a:t>Biosystems</a:t>
            </a:r>
            <a:r>
              <a:rPr lang="en-US" sz="1200" dirty="0" smtClean="0">
                <a:cs typeface="Arial" pitchFamily="34" charset="0"/>
              </a:rPr>
              <a:t>, 90 (1), 161-178, 2007.</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P. Berman, B. </a:t>
            </a:r>
            <a:r>
              <a:rPr lang="en-US" sz="1200" dirty="0" err="1" smtClean="0">
                <a:cs typeface="Arial" pitchFamily="34" charset="0"/>
              </a:rPr>
              <a:t>DasGupta</a:t>
            </a:r>
            <a:r>
              <a:rPr lang="en-US" sz="1200" dirty="0" smtClean="0">
                <a:cs typeface="Arial" pitchFamily="34" charset="0"/>
              </a:rPr>
              <a:t>, E. Sontag. Computational Complexities of Combinatorial Problems With Applications to Reverse Engineering of Biological Networks, in Advances in Computational Intelligence: Theory and Applications, F.-Y. Wang and D. Liu (editors), Series in Intelligent Control and Intelligent Automation,  World Scientific publishers, 303-316, 2007.</a:t>
            </a:r>
          </a:p>
          <a:p>
            <a:pPr marL="0" lvl="0" indent="0">
              <a:spcBef>
                <a:spcPct val="0"/>
              </a:spcBef>
              <a:buNone/>
            </a:pPr>
            <a:endParaRPr lang="en-US" sz="1200" dirty="0" smtClean="0">
              <a:cs typeface="Arial" pitchFamily="34" charset="0"/>
            </a:endParaRPr>
          </a:p>
          <a:p>
            <a:pPr marL="0" lvl="0" indent="0">
              <a:spcBef>
                <a:spcPct val="0"/>
              </a:spcBef>
              <a:buNone/>
            </a:pPr>
            <a:r>
              <a:rPr lang="en-US" sz="1200" dirty="0" smtClean="0">
                <a:cs typeface="Arial" pitchFamily="34" charset="0"/>
              </a:rPr>
              <a:t>P. Berman, B. </a:t>
            </a:r>
            <a:r>
              <a:rPr lang="en-US" sz="1200" dirty="0" err="1" smtClean="0">
                <a:cs typeface="Arial" pitchFamily="34" charset="0"/>
              </a:rPr>
              <a:t>DasGupta</a:t>
            </a:r>
            <a:r>
              <a:rPr lang="en-US" sz="1200" dirty="0" smtClean="0">
                <a:cs typeface="Arial" pitchFamily="34" charset="0"/>
              </a:rPr>
              <a:t>, E. Sontag. Randomized Approximation Algorithms for Set </a:t>
            </a:r>
            <a:r>
              <a:rPr lang="en-US" sz="1200" dirty="0" err="1" smtClean="0">
                <a:cs typeface="Arial" pitchFamily="34" charset="0"/>
              </a:rPr>
              <a:t>Multicover</a:t>
            </a:r>
            <a:r>
              <a:rPr lang="en-US" sz="1200" dirty="0" smtClean="0">
                <a:cs typeface="Arial" pitchFamily="34" charset="0"/>
              </a:rPr>
              <a:t> Problems with Applications to Reverse Engineering of Protein and Gene Networks,  Discrete Applied Mathematics, 155 (6-7), 733-749, 2007.</a:t>
            </a:r>
            <a:endParaRPr lang="en-US" sz="1200" dirty="0">
              <a:cs typeface="Arial" pitchFamily="34" charset="0"/>
            </a:endParaRPr>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74668" cy="6064956"/>
          </a:xfrm>
        </p:spPr>
        <p:txBody>
          <a:bodyPr/>
          <a:lstStyle/>
          <a:p>
            <a:pPr marL="0" lvl="0" indent="0" algn="ctr">
              <a:buNone/>
            </a:pPr>
            <a:r>
              <a:rPr lang="en-US" sz="2000" b="1" dirty="0" smtClean="0">
                <a:solidFill>
                  <a:srgbClr val="C00000"/>
                </a:solidFill>
                <a:effectLst>
                  <a:outerShdw blurRad="38100" dist="38100" dir="2700000" algn="tl">
                    <a:srgbClr val="C0C0C0"/>
                  </a:outerShdw>
                </a:effectLst>
                <a:latin typeface="Arial"/>
              </a:rPr>
              <a:t>Acknowledgments </a:t>
            </a:r>
            <a:endParaRPr lang="en-US" sz="1600" dirty="0" smtClean="0">
              <a:solidFill>
                <a:srgbClr val="000000"/>
              </a:solidFill>
              <a:effectLst>
                <a:outerShdw blurRad="38100" dist="38100" dir="2700000" algn="tl">
                  <a:srgbClr val="C0C0C0"/>
                </a:outerShdw>
              </a:effectLst>
              <a:latin typeface="Arial"/>
            </a:endParaRPr>
          </a:p>
          <a:p>
            <a:pPr marL="0" lvl="0" indent="0">
              <a:buNone/>
            </a:pPr>
            <a:endParaRPr lang="en-US" sz="2000" b="1" dirty="0" smtClean="0">
              <a:solidFill>
                <a:srgbClr val="000000"/>
              </a:solidFill>
              <a:latin typeface="Arial"/>
            </a:endParaRPr>
          </a:p>
          <a:p>
            <a:pPr marL="0" lvl="0" indent="0">
              <a:buNone/>
            </a:pPr>
            <a:r>
              <a:rPr lang="en-US" sz="2000" b="1" dirty="0" smtClean="0">
                <a:solidFill>
                  <a:srgbClr val="000000"/>
                </a:solidFill>
                <a:latin typeface="Arial"/>
              </a:rPr>
              <a:t>Thanks to research collaborators for these projects</a:t>
            </a:r>
          </a:p>
          <a:p>
            <a:pPr marL="0" lvl="0" indent="0">
              <a:buNone/>
            </a:pPr>
            <a:endParaRPr lang="en-US" sz="2000" b="1" dirty="0" smtClean="0">
              <a:solidFill>
                <a:srgbClr val="000000"/>
              </a:solidFill>
              <a:latin typeface="Arial"/>
            </a:endParaRPr>
          </a:p>
          <a:p>
            <a:pPr marL="0" lvl="0" indent="0">
              <a:buNone/>
            </a:pPr>
            <a:r>
              <a:rPr lang="en-US" sz="1600" dirty="0" smtClean="0">
                <a:solidFill>
                  <a:srgbClr val="000000"/>
                </a:solidFill>
                <a:effectLst>
                  <a:outerShdw blurRad="38100" dist="38100" dir="2700000" algn="tl">
                    <a:srgbClr val="C0C0C0"/>
                  </a:outerShdw>
                </a:effectLst>
                <a:latin typeface="Arial"/>
              </a:rPr>
              <a:t>	R. Albert (Penn State)  	P. Berman (Penn State)	R. </a:t>
            </a:r>
            <a:r>
              <a:rPr lang="en-US" sz="1600" dirty="0" err="1" smtClean="0">
                <a:solidFill>
                  <a:srgbClr val="000000"/>
                </a:solidFill>
                <a:effectLst>
                  <a:outerShdw blurRad="38100" dist="38100" dir="2700000" algn="tl">
                    <a:srgbClr val="C0C0C0"/>
                  </a:outerShdw>
                </a:effectLst>
                <a:latin typeface="Arial"/>
              </a:rPr>
              <a:t>Dondi</a:t>
            </a:r>
            <a:r>
              <a:rPr lang="en-US" sz="1600" dirty="0" smtClean="0">
                <a:solidFill>
                  <a:srgbClr val="000000"/>
                </a:solidFill>
                <a:effectLst>
                  <a:outerShdw blurRad="38100" dist="38100" dir="2700000" algn="tl">
                    <a:srgbClr val="C0C0C0"/>
                  </a:outerShdw>
                </a:effectLst>
                <a:latin typeface="Arial"/>
              </a:rPr>
              <a:t> (U. of Bergamo)</a:t>
            </a:r>
          </a:p>
          <a:p>
            <a:pPr marL="0" lvl="0" indent="0">
              <a:buNone/>
            </a:pPr>
            <a:r>
              <a:rPr lang="en-US" sz="1600" dirty="0" smtClean="0">
                <a:solidFill>
                  <a:srgbClr val="000000"/>
                </a:solidFill>
                <a:effectLst>
                  <a:outerShdw blurRad="38100" dist="38100" dir="2700000" algn="tl">
                    <a:srgbClr val="C0C0C0"/>
                  </a:outerShdw>
                </a:effectLst>
                <a:latin typeface="Arial"/>
              </a:rPr>
              <a:t>	G. </a:t>
            </a:r>
            <a:r>
              <a:rPr lang="en-US" sz="1600" dirty="0" err="1" smtClean="0">
                <a:solidFill>
                  <a:srgbClr val="000000"/>
                </a:solidFill>
                <a:effectLst>
                  <a:outerShdw blurRad="38100" dist="38100" dir="2700000" algn="tl">
                    <a:srgbClr val="C0C0C0"/>
                  </a:outerShdw>
                </a:effectLst>
                <a:latin typeface="Arial"/>
              </a:rPr>
              <a:t>Enciso</a:t>
            </a:r>
            <a:r>
              <a:rPr lang="en-US" sz="1600" dirty="0" smtClean="0">
                <a:solidFill>
                  <a:srgbClr val="000000"/>
                </a:solidFill>
                <a:effectLst>
                  <a:outerShdw blurRad="38100" dist="38100" dir="2700000" algn="tl">
                    <a:srgbClr val="C0C0C0"/>
                  </a:outerShdw>
                </a:effectLst>
                <a:latin typeface="Arial"/>
              </a:rPr>
              <a:t> (UC Irvine)	A. </a:t>
            </a:r>
            <a:r>
              <a:rPr lang="en-US" sz="1600" dirty="0" err="1" smtClean="0">
                <a:solidFill>
                  <a:srgbClr val="000000"/>
                </a:solidFill>
                <a:effectLst>
                  <a:outerShdw blurRad="38100" dist="38100" dir="2700000" algn="tl">
                    <a:srgbClr val="C0C0C0"/>
                  </a:outerShdw>
                </a:effectLst>
                <a:latin typeface="Arial"/>
              </a:rPr>
              <a:t>Gitter</a:t>
            </a:r>
            <a:r>
              <a:rPr lang="en-US" sz="1600" dirty="0" smtClean="0">
                <a:solidFill>
                  <a:srgbClr val="000000"/>
                </a:solidFill>
                <a:effectLst>
                  <a:outerShdw blurRad="38100" dist="38100" dir="2700000" algn="tl">
                    <a:srgbClr val="C0C0C0"/>
                  </a:outerShdw>
                </a:effectLst>
                <a:latin typeface="Arial"/>
              </a:rPr>
              <a:t> (CMU)              	G. </a:t>
            </a:r>
            <a:r>
              <a:rPr lang="en-US" sz="1600" dirty="0" err="1" smtClean="0">
                <a:solidFill>
                  <a:srgbClr val="000000"/>
                </a:solidFill>
                <a:effectLst>
                  <a:outerShdw blurRad="38100" dist="38100" dir="2700000" algn="tl">
                    <a:srgbClr val="C0C0C0"/>
                  </a:outerShdw>
                </a:effectLst>
                <a:latin typeface="Arial"/>
              </a:rPr>
              <a:t>Gürsoy</a:t>
            </a:r>
            <a:r>
              <a:rPr lang="en-US" sz="1600" dirty="0" smtClean="0">
                <a:solidFill>
                  <a:srgbClr val="000000"/>
                </a:solidFill>
                <a:effectLst>
                  <a:outerShdw blurRad="38100" dist="38100" dir="2700000" algn="tl">
                    <a:srgbClr val="C0C0C0"/>
                  </a:outerShdw>
                </a:effectLst>
                <a:latin typeface="Arial"/>
              </a:rPr>
              <a:t> (UIC)</a:t>
            </a:r>
          </a:p>
          <a:p>
            <a:pPr marL="0" indent="0">
              <a:buNone/>
            </a:pPr>
            <a:r>
              <a:rPr lang="en-US" sz="1600" dirty="0" smtClean="0">
                <a:solidFill>
                  <a:srgbClr val="000000"/>
                </a:solidFill>
                <a:effectLst>
                  <a:outerShdw blurRad="38100" dist="38100" dir="2700000" algn="tl">
                    <a:srgbClr val="C0C0C0"/>
                  </a:outerShdw>
                </a:effectLst>
                <a:latin typeface="Arial"/>
              </a:rPr>
              <a:t>	R. </a:t>
            </a:r>
            <a:r>
              <a:rPr lang="en-US" sz="1600" dirty="0" err="1" smtClean="0">
                <a:solidFill>
                  <a:srgbClr val="000000"/>
                </a:solidFill>
                <a:effectLst>
                  <a:outerShdw blurRad="38100" dist="38100" dir="2700000" algn="tl">
                    <a:srgbClr val="C0C0C0"/>
                  </a:outerShdw>
                </a:effectLst>
                <a:latin typeface="Arial"/>
              </a:rPr>
              <a:t>Hegde</a:t>
            </a:r>
            <a:r>
              <a:rPr lang="en-US" sz="1600" dirty="0" smtClean="0">
                <a:solidFill>
                  <a:srgbClr val="000000"/>
                </a:solidFill>
                <a:effectLst>
                  <a:outerShdw blurRad="38100" dist="38100" dir="2700000" algn="tl">
                    <a:srgbClr val="C0C0C0"/>
                  </a:outerShdw>
                </a:effectLst>
                <a:latin typeface="Arial"/>
              </a:rPr>
              <a:t> (UIC)		S. </a:t>
            </a:r>
            <a:r>
              <a:rPr lang="en-US" sz="1600" dirty="0" err="1" smtClean="0">
                <a:solidFill>
                  <a:srgbClr val="000000"/>
                </a:solidFill>
                <a:effectLst>
                  <a:outerShdw blurRad="38100" dist="38100" dir="2700000" algn="tl">
                    <a:srgbClr val="C0C0C0"/>
                  </a:outerShdw>
                </a:effectLst>
                <a:latin typeface="Arial"/>
              </a:rPr>
              <a:t>Kachalo</a:t>
            </a:r>
            <a:r>
              <a:rPr lang="en-US" sz="1600" dirty="0" smtClean="0">
                <a:solidFill>
                  <a:srgbClr val="000000"/>
                </a:solidFill>
                <a:effectLst>
                  <a:outerShdw blurRad="38100" dist="38100" dir="2700000" algn="tl">
                    <a:srgbClr val="C0C0C0"/>
                  </a:outerShdw>
                </a:effectLst>
                <a:latin typeface="Arial"/>
              </a:rPr>
              <a:t> (UIC)		M. </a:t>
            </a:r>
            <a:r>
              <a:rPr lang="en-US" sz="1600" dirty="0" err="1" smtClean="0">
                <a:solidFill>
                  <a:srgbClr val="000000"/>
                </a:solidFill>
                <a:effectLst>
                  <a:outerShdw blurRad="38100" dist="38100" dir="2700000" algn="tl">
                    <a:srgbClr val="C0C0C0"/>
                  </a:outerShdw>
                </a:effectLst>
                <a:latin typeface="Arial"/>
              </a:rPr>
              <a:t>Karpinski</a:t>
            </a:r>
            <a:r>
              <a:rPr lang="en-US" sz="1600" dirty="0" smtClean="0">
                <a:solidFill>
                  <a:srgbClr val="000000"/>
                </a:solidFill>
                <a:effectLst>
                  <a:outerShdw blurRad="38100" dist="38100" dir="2700000" algn="tl">
                    <a:srgbClr val="C0C0C0"/>
                  </a:outerShdw>
                </a:effectLst>
                <a:latin typeface="Arial"/>
              </a:rPr>
              <a:t> (Bonn) </a:t>
            </a:r>
          </a:p>
          <a:p>
            <a:pPr marL="0" indent="0">
              <a:buNone/>
            </a:pPr>
            <a:r>
              <a:rPr lang="en-US" sz="1600" dirty="0" smtClean="0">
                <a:solidFill>
                  <a:srgbClr val="000000"/>
                </a:solidFill>
                <a:effectLst>
                  <a:outerShdw blurRad="38100" dist="38100" dir="2700000" algn="tl">
                    <a:srgbClr val="C0C0C0"/>
                  </a:outerShdw>
                </a:effectLst>
                <a:latin typeface="Arial"/>
              </a:rPr>
              <a:t>	P. Pal			G. S. </a:t>
            </a:r>
            <a:r>
              <a:rPr lang="en-US" sz="1600" dirty="0" err="1" smtClean="0">
                <a:solidFill>
                  <a:srgbClr val="000000"/>
                </a:solidFill>
                <a:effectLst>
                  <a:outerShdw blurRad="38100" dist="38100" dir="2700000" algn="tl">
                    <a:srgbClr val="C0C0C0"/>
                  </a:outerShdw>
                </a:effectLst>
                <a:latin typeface="Arial"/>
              </a:rPr>
              <a:t>Sivanathan</a:t>
            </a:r>
            <a:r>
              <a:rPr lang="en-US" sz="1600" dirty="0" smtClean="0">
                <a:solidFill>
                  <a:srgbClr val="000000"/>
                </a:solidFill>
                <a:effectLst>
                  <a:outerShdw blurRad="38100" dist="38100" dir="2700000" algn="tl">
                    <a:srgbClr val="C0C0C0"/>
                  </a:outerShdw>
                </a:effectLst>
                <a:latin typeface="Arial"/>
              </a:rPr>
              <a:t> (UIC)	E. Sontag	 (Rutgers)		P. Vera-</a:t>
            </a:r>
            <a:r>
              <a:rPr lang="en-US" sz="1600" dirty="0" err="1" smtClean="0">
                <a:solidFill>
                  <a:srgbClr val="000000"/>
                </a:solidFill>
                <a:effectLst>
                  <a:outerShdw blurRad="38100" dist="38100" dir="2700000" algn="tl">
                    <a:srgbClr val="C0C0C0"/>
                  </a:outerShdw>
                </a:effectLst>
                <a:latin typeface="Arial"/>
              </a:rPr>
              <a:t>Licona</a:t>
            </a:r>
            <a:r>
              <a:rPr lang="en-US" sz="1600" dirty="0" smtClean="0">
                <a:solidFill>
                  <a:srgbClr val="000000"/>
                </a:solidFill>
                <a:effectLst>
                  <a:outerShdw blurRad="38100" dist="38100" dir="2700000" algn="tl">
                    <a:srgbClr val="C0C0C0"/>
                  </a:outerShdw>
                </a:effectLst>
                <a:latin typeface="Arial"/>
              </a:rPr>
              <a:t> (INRIA)	K. </a:t>
            </a:r>
            <a:r>
              <a:rPr lang="en-US" sz="1600" dirty="0" err="1" smtClean="0">
                <a:solidFill>
                  <a:srgbClr val="000000"/>
                </a:solidFill>
                <a:effectLst>
                  <a:outerShdw blurRad="38100" dist="38100" dir="2700000" algn="tl">
                    <a:srgbClr val="C0C0C0"/>
                  </a:outerShdw>
                </a:effectLst>
                <a:latin typeface="Arial"/>
              </a:rPr>
              <a:t>Westbrooks</a:t>
            </a:r>
            <a:r>
              <a:rPr lang="en-US" sz="1600" dirty="0" smtClean="0">
                <a:solidFill>
                  <a:srgbClr val="000000"/>
                </a:solidFill>
                <a:effectLst>
                  <a:outerShdw blurRad="38100" dist="38100" dir="2700000" algn="tl">
                    <a:srgbClr val="C0C0C0"/>
                  </a:outerShdw>
                </a:effectLst>
                <a:latin typeface="Arial"/>
              </a:rPr>
              <a:t> (GSU)	A. </a:t>
            </a:r>
            <a:r>
              <a:rPr lang="en-US" sz="1600" dirty="0" err="1" smtClean="0">
                <a:solidFill>
                  <a:srgbClr val="000000"/>
                </a:solidFill>
                <a:effectLst>
                  <a:outerShdw blurRad="38100" dist="38100" dir="2700000" algn="tl">
                    <a:srgbClr val="C0C0C0"/>
                  </a:outerShdw>
                </a:effectLst>
                <a:latin typeface="Arial"/>
              </a:rPr>
              <a:t>Zelikovsky</a:t>
            </a:r>
            <a:r>
              <a:rPr lang="en-US" sz="1600" dirty="0" smtClean="0">
                <a:solidFill>
                  <a:srgbClr val="000000"/>
                </a:solidFill>
                <a:effectLst>
                  <a:outerShdw blurRad="38100" dist="38100" dir="2700000" algn="tl">
                    <a:srgbClr val="C0C0C0"/>
                  </a:outerShdw>
                </a:effectLst>
                <a:latin typeface="Arial"/>
              </a:rPr>
              <a:t> (GSU)	R. Zhang (Penn State)	Y. Zhang (UIC)</a:t>
            </a:r>
          </a:p>
          <a:p>
            <a:pPr marL="0" lvl="0" indent="0">
              <a:buNone/>
            </a:pPr>
            <a:endParaRPr lang="en-US" sz="1600" dirty="0" smtClean="0">
              <a:solidFill>
                <a:srgbClr val="000000"/>
              </a:solidFill>
              <a:effectLst>
                <a:outerShdw blurRad="38100" dist="38100" dir="2700000" algn="tl">
                  <a:srgbClr val="C0C0C0"/>
                </a:outerShdw>
              </a:effectLst>
              <a:latin typeface="Arial"/>
            </a:endParaRPr>
          </a:p>
          <a:p>
            <a:pPr marL="0" lvl="0" indent="0">
              <a:buNone/>
            </a:pPr>
            <a:r>
              <a:rPr lang="en-US" sz="2000" b="1" dirty="0" smtClean="0">
                <a:solidFill>
                  <a:srgbClr val="000000"/>
                </a:solidFill>
                <a:latin typeface="Arial"/>
              </a:rPr>
              <a:t>Thanks to National Science Foundation (NSF) for funding:</a:t>
            </a:r>
          </a:p>
          <a:p>
            <a:pPr marL="0" lvl="0" indent="0">
              <a:buNone/>
            </a:pPr>
            <a:endParaRPr lang="en-US" sz="1600" dirty="0" smtClean="0">
              <a:solidFill>
                <a:srgbClr val="000000"/>
              </a:solidFill>
              <a:effectLst>
                <a:outerShdw blurRad="38100" dist="38100" dir="2700000" algn="tl">
                  <a:srgbClr val="C0C0C0"/>
                </a:outerShdw>
              </a:effectLst>
              <a:latin typeface="Arial"/>
            </a:endParaRPr>
          </a:p>
          <a:p>
            <a:pPr marL="0" lvl="0" indent="0">
              <a:buNone/>
            </a:pPr>
            <a:r>
              <a:rPr lang="en-US" sz="1600" dirty="0" smtClean="0">
                <a:solidFill>
                  <a:srgbClr val="000000"/>
                </a:solidFill>
                <a:effectLst>
                  <a:outerShdw blurRad="38100" dist="38100" dir="2700000" algn="tl">
                    <a:srgbClr val="C0C0C0"/>
                  </a:outerShdw>
                </a:effectLst>
                <a:latin typeface="Arial"/>
              </a:rPr>
              <a:t>	DBI-1062328	IIS-1064681	IIS-0346973	DBI-0543365</a:t>
            </a:r>
          </a:p>
          <a:p>
            <a:pPr marL="0" lvl="0" indent="0">
              <a:buNone/>
            </a:pPr>
            <a:r>
              <a:rPr lang="en-US" sz="1600" dirty="0" smtClean="0">
                <a:solidFill>
                  <a:srgbClr val="000000"/>
                </a:solidFill>
                <a:effectLst>
                  <a:outerShdw blurRad="38100" dist="38100" dir="2700000" algn="tl">
                    <a:srgbClr val="C0C0C0"/>
                  </a:outerShdw>
                </a:effectLst>
                <a:latin typeface="Arial"/>
              </a:rPr>
              <a:t>	IIS-0610244	CCR-9800086	CNS-0206795	CCF-0208749</a:t>
            </a:r>
          </a:p>
          <a:p>
            <a:pPr>
              <a:buNone/>
            </a:pPr>
            <a:endParaRPr lang="en-US" sz="2000" b="1" dirty="0" smtClean="0">
              <a:solidFill>
                <a:srgbClr val="000000"/>
              </a:solidFill>
              <a:latin typeface="Arial"/>
            </a:endParaRPr>
          </a:p>
          <a:p>
            <a:pPr>
              <a:buNone/>
            </a:pPr>
            <a:r>
              <a:rPr lang="en-US" sz="2000" b="1" dirty="0" smtClean="0">
                <a:solidFill>
                  <a:srgbClr val="000000"/>
                </a:solidFill>
                <a:latin typeface="Arial"/>
              </a:rPr>
              <a:t>Thanks to generous support from DIMACS (Rutgers) during my Sabbatical leave through their special focus on computational and mathematical epidemiology</a:t>
            </a:r>
            <a:endParaRPr lang="en-US" dirty="0"/>
          </a:p>
        </p:txBody>
      </p:sp>
      <p:sp>
        <p:nvSpPr>
          <p:cNvPr id="4" name="Footer Placeholder 3"/>
          <p:cNvSpPr>
            <a:spLocks noGrp="1"/>
          </p:cNvSpPr>
          <p:nvPr>
            <p:ph type="ftr" sz="quarter" idx="11"/>
          </p:nvPr>
        </p:nvSpPr>
        <p:spPr/>
        <p:txBody>
          <a:bodyPr/>
          <a:lstStyle/>
          <a:p>
            <a:r>
              <a:rPr lang="en-US" smtClean="0"/>
              <a:t>ISBRA 2012</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ISBRA 2012</a:t>
            </a:r>
            <a:endParaRPr lang="en-US"/>
          </a:p>
        </p:txBody>
      </p:sp>
      <p:sp>
        <p:nvSpPr>
          <p:cNvPr id="713730" name="Rectangle 4"/>
          <p:cNvSpPr>
            <a:spLocks noGrp="1" noChangeArrowheads="1"/>
          </p:cNvSpPr>
          <p:nvPr>
            <p:ph type="ctrTitle" idx="4294967295"/>
          </p:nvPr>
        </p:nvSpPr>
        <p:spPr bwMode="auto">
          <a:xfrm>
            <a:off x="627063" y="666750"/>
            <a:ext cx="7046912" cy="1370013"/>
          </a:xfrm>
          <a:prstGeom prst="rect">
            <a:avLst/>
          </a:prstGeom>
          <a:solidFill>
            <a:srgbClr val="CCFFFF"/>
          </a:solidFill>
          <a:ln>
            <a:miter lim="800000"/>
            <a:headEnd/>
            <a:tailEnd/>
          </a:ln>
        </p:spPr>
        <p:txBody>
          <a:bodyPr anchor="b"/>
          <a:lstStyle/>
          <a:p>
            <a:pPr algn="l"/>
            <a:r>
              <a:rPr lang="en-US" sz="4100" b="1">
                <a:solidFill>
                  <a:srgbClr val="008000"/>
                </a:solidFill>
                <a:latin typeface="Times New Roman" pitchFamily="18" charset="0"/>
              </a:rPr>
              <a:t>Thank you for your attention!</a:t>
            </a:r>
          </a:p>
        </p:txBody>
      </p:sp>
      <p:sp>
        <p:nvSpPr>
          <p:cNvPr id="713731" name="Rectangle 5"/>
          <p:cNvSpPr>
            <a:spLocks noGrp="1" noChangeArrowheads="1"/>
          </p:cNvSpPr>
          <p:nvPr>
            <p:ph type="subTitle" idx="4294967295"/>
          </p:nvPr>
        </p:nvSpPr>
        <p:spPr>
          <a:xfrm>
            <a:off x="849313" y="2638425"/>
            <a:ext cx="6248400" cy="2422525"/>
          </a:xfrm>
        </p:spPr>
        <p:txBody>
          <a:bodyPr/>
          <a:lstStyle/>
          <a:p>
            <a:pPr marL="0" indent="0" algn="r">
              <a:buFontTx/>
              <a:buNone/>
            </a:pPr>
            <a:r>
              <a:rPr lang="en-US" sz="2600" b="1">
                <a:solidFill>
                  <a:srgbClr val="0033CC"/>
                </a:solidFill>
              </a:rPr>
              <a:t>Questions?</a:t>
            </a:r>
          </a:p>
        </p:txBody>
      </p:sp>
      <p:pic>
        <p:nvPicPr>
          <p:cNvPr id="713732" name="Picture 6" descr="questions"/>
          <p:cNvPicPr>
            <a:picLocks noChangeAspect="1" noChangeArrowheads="1"/>
          </p:cNvPicPr>
          <p:nvPr/>
        </p:nvPicPr>
        <p:blipFill>
          <a:blip r:embed="rId3" cstate="print"/>
          <a:srcRect/>
          <a:stretch>
            <a:fillRect/>
          </a:stretch>
        </p:blipFill>
        <p:spPr bwMode="auto">
          <a:xfrm>
            <a:off x="5245100" y="3295650"/>
            <a:ext cx="1792288" cy="2470150"/>
          </a:xfrm>
          <a:prstGeom prst="rect">
            <a:avLst/>
          </a:prstGeom>
          <a:noFill/>
          <a:ln w="9525">
            <a:noFill/>
            <a:miter lim="800000"/>
            <a:headEnd/>
            <a:tailEnd/>
          </a:ln>
        </p:spPr>
      </p:pic>
      <p:pic>
        <p:nvPicPr>
          <p:cNvPr id="713733" name="Picture 13" descr="http://www.cartoonstock.com/lowres/mba0529l.jpg"/>
          <p:cNvPicPr>
            <a:picLocks noChangeAspect="1" noChangeArrowheads="1"/>
          </p:cNvPicPr>
          <p:nvPr/>
        </p:nvPicPr>
        <p:blipFill>
          <a:blip r:embed="rId4" cstate="print"/>
          <a:srcRect t="12083"/>
          <a:stretch>
            <a:fillRect/>
          </a:stretch>
        </p:blipFill>
        <p:spPr bwMode="auto">
          <a:xfrm>
            <a:off x="874713" y="2574925"/>
            <a:ext cx="3257550" cy="3349625"/>
          </a:xfrm>
          <a:prstGeom prst="rect">
            <a:avLst/>
          </a:prstGeom>
          <a:noFill/>
          <a:ln w="9525">
            <a:noFill/>
            <a:miter lim="800000"/>
            <a:headEnd/>
            <a:tailEnd/>
          </a:ln>
        </p:spPr>
      </p:pic>
      <p:sp>
        <p:nvSpPr>
          <p:cNvPr id="713734" name="Slide Number Placeholder 5"/>
          <p:cNvSpPr txBox="1">
            <a:spLocks noGrp="1"/>
          </p:cNvSpPr>
          <p:nvPr/>
        </p:nvSpPr>
        <p:spPr bwMode="auto">
          <a:xfrm>
            <a:off x="8743950" y="6638925"/>
            <a:ext cx="400050" cy="219075"/>
          </a:xfrm>
          <a:prstGeom prst="rect">
            <a:avLst/>
          </a:prstGeom>
          <a:noFill/>
          <a:ln w="9525">
            <a:noFill/>
            <a:miter lim="800000"/>
            <a:headEnd/>
            <a:tailEnd/>
          </a:ln>
        </p:spPr>
        <p:txBody>
          <a:bodyPr/>
          <a:lstStyle/>
          <a:p>
            <a:pPr algn="r"/>
            <a:fld id="{20C2244D-EB74-4695-B65C-C6D33A78DD43}" type="slidenum">
              <a:rPr lang="en-US" altLang="en-US" sz="1000">
                <a:latin typeface="Arial" charset="0"/>
              </a:rPr>
              <a:pPr algn="r"/>
              <a:t>98</a:t>
            </a:fld>
            <a:endParaRPr lang="en-US" altLang="en-US" sz="100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end{document}&#10;"/>
  <p:tag name="TEX2PS" val="latex $(base).tex; dvips -D $(res) -E -o $(base).ps $(base).dvi"/>
  <p:tag name="EXTERNALEDITCOMMAND" val="C:\Program Files (x86)\Vim\vim73\gvim.exe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amssymb}&#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5.1in}&#10;&#10;\newcommand{\R}{{\mathbb R}}  %ams bold&#10;&#10;\begin{document}&#10;&#10;\bf&#10;\color{blue}&#10;&#10;``orthant'' partial order $\color{red}\pmb{\preceq_s}$ for a given $\color{red}\pmb{s=(s_1,\dots s_n)\in\{-1,1\}^n}$:&#10;&#10;\[&#10;\color{red}\pmb{(x_1,\dots,x_n)\preceq_s (y_1,\dots,y_n)\, {\Longleftrightarrow}\, \forall\,i\colon s_i\,x_i\leq s_i\,y_i}&#10;\]&#10;&#10;\vspace*{1in}&#10;{\em e.\ g.}, &#10;$\color{red}\pmb{\preceq_s}$ for $\color{red}\pmb{s=(1,1,\dots,1)}$ is the ``cooperative order''&#10;\end{document}&#10;"/>
  <p:tag name="EXTERNALNAME" val="txp_fig"/>
  <p:tag name="BLEND" val="False"/>
  <p:tag name="TRANSPARENT" val="Fals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bmp256"/>
  <p:tag name="ORIGWIDTH" val="349.9207"/>
  <p:tag name="PICTUREFILESIZE" val="364607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ot{x}=f(x)$&#10;&#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bf&#10;\color{blue}&#10;&#10;\begin{center}&#10;model of testosterone dynamics&#10;&#10;(Murray, 2002; Enciso and Sontag, 2004)&#10;\end{center}&#10;&#10;\begin{minipage}[c]{3in}&#10;\[&#10;\begin{array}{l}&#10;\color{red}\displaystyle \pmb{\frac{\mathsf{d} x_1}{\mathsf{d} t}(t) =\frac{A}{K+x_3(t)}-b_1 x_1(t)} \\&#10;\\&#10;\color{red}\displaystyle \pmb{\frac{\mathsf{d} x_2}{\mathsf{d} t}(t)=c_1 x_1(t) - b_2 x_2(t)} \hspace*{0.5in} \text{\bf (1)} \\&#10;\\&#10;\color{red}\displaystyle \pmb{\frac{\mathsf{d} x_3}{\mathsf{d} t}(t)=c_2 x_2(t) - b_3 x_3(t)} &#10;\end{array}&#10;\]&#10;%&#10;&#10;\begin{center}&#10;$\pmb{A,K,b_1,b_2,b_3,c_1,c_2}$ are constants&#10;\end{center}&#10;&#10;\end{minipage}&#10;%&#10;\begin{minipage}[c]{3.4in}&#10;&#10;\begin{center}&#10;Associated signal transduction network &#10;\end{center}&#10;&#10;\begin{pspicture}(-2.2,0)(0,1)&#10;\psset{xunit=1.5cm,yunit=1cm}&#10;\pscircle[linewidth=1pt,origin={0,0},fillstyle=none,fillcolor=gray](0,0){0.3}&#10;\pscircle[linewidth=1pt,origin={1,0},fillstyle=none,fillcolor=gray](0,0){0.3}&#10;\pscircle[linewidth=1pt,origin={2,0},fillstyle=none,fillcolor=gray](0,0){0.3}&#10;\rput(0,0){\footnotesize $\pmb{x_1}$}&#10;\rput(1,0){\footnotesize $\pmb{x_2}$}&#10;\rput(2,0){\footnotesize $\pmb{x_3}$}&#10;\pscurve[linewidth=1pt,linecolor=black,arrowsize=1.5pt 4]{-|}(1.8,0)(1,0.6)(0.2,0.2)&#10;\psline[linewidth=1pt,linecolor=black,arrowsize=1.5pt 4]{-&gt;}(0.2,0)(0.8,0)&#10;\psline[linewidth=1pt,linecolor=black,arrowsize=1.5pt 4]{-&gt;}(1.2,0)(1.8,0)&#10;\end{pspicture}&#10;\end{minipage}&#10;&#10;\vspace*{0.4in}&#10;&#10;\begin{quote}&#10;(1) is {\em not} monotone with respect to $\color{red}\pmb{\preceq_s}$, for all possible $\color{red}\pmb{s}$&#10;&#10;\vspace*{0.2in}&#10;But, we obtain a system monotone with respect to $\color{red}\pmb{\preceq_s}$, $\color{red}\pmb{s=(1,1,1)}$&#10;%&#10;\begin{itemize}&#10;\item&#10;if we remove the term involving $\color{red}\pmb{x_3}$ in the first equation in (1)&#10;&#10;\item&#10;or, equivalently, if we remove the edge $\color{red}\pmb{(x_3,x_1)}$&#10;\end{itemize}&#10;%&#10;&#10;\end{quote}&#10;&#10;\end{document}&#10;"/>
  <p:tag name="EXTERNALNAME" val="txp_fig"/>
  <p:tag name="BLEND" val="False"/>
  <p:tag name="TRANSPARENT" val="Fals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bmp256"/>
  <p:tag name="ORIGWIDTH" val="445.921"/>
  <p:tag name="PICTUREFILESIZE" val="9848478"/>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10;\usepackage{amsmath}&#10;&#10;\begin{document}&#10;$\pmb{\frac{1}{2}\sum\limits_{h(u,v)=1}{(1-x_{u}\cdot x_{v})}+\frac{1}{2}\sum\limits_{h(u,v)=0}{(1+x_{u}\cdot x_{v})}}$&#10;&#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16m"/>
  <p:tag name="ORIGWIDTH" val="456.9609"/>
  <p:tag name="PICTUREFILESIZE" val="1674763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11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color{blue} &#10;\bf&#10;\boldmath&#10;&#10;\begin{minipage}[c]{5.2in}&#10;\begin{gather*}&#10;\pmb{\frac{\mathsf{d} x_1(t)}{\mathsf{d} t}=f_1\big(x_1(t),x_2(t),\dots,x_n(t),u_1(t),u_2(t),\dots,u_m(t)\big)} &#10;\\&#10;\pmb{\frac{\mathsf{d} x_2(t)}{\mathsf{d} t}=f_2\big(x_1(t),x_2(t),\dots,x_n(t),u_1(t),u_2(t),\dots,u_m(t)\big)}&#10;\\&#10;\mbox{\bf\Large $\pmb{\vdots}$} &#10;\\&#10;\pmb{\frac{\mathsf{d} x_n(t)}{\mathsf{d} t}=f_n\big(\underbrace{x_1(t),x_2(t),\dots,x_n(t)}_{\mbox{\bf\color{red}\LARGE states}},\underbrace{u_1(t),u_2(t),\dots,u_m(t)}_{\mbox{\bf\color{red}\LARGE inputs}}\big)} \notag&#10;\\&#10;\mbox{\bf\color{red}\LARGE or, in more concise vector form} &#10;\\&#10;\pmb{\dot x=f(x,u)} &#10;\end{gather*}&#10;\end{minipage}&#10;%&#10;\begin{minipage}[c]{4in}&#10;\begin{gather*}&#10;\pmb{x_1(t+1)=f_1\big(x_1(t),x_2(t),\dots,x_n(t),u_1(t),u_2(t),\dots,u_m(t)\big)}&#10;\\&#10;\pmb{x_2(t+1)=f_2\big(x_1(t),x_2(t),\dots,x_n(t),u_1(t),u_2(t),\dots,u_m(t)\big)}&#10;\\&#10;\mbox{\Large $\pmb{\vdots}$}&#10;\\&#10;\pmb{x_n(t+1)=f_n\big({x_1(t),x_2(t),\dots,x_n(t)},{u_1(t),u_2(t),\dots,u_m(t)}\big)}&#10;\\&#10;\mbox{\bf\color{red}\LARGE or, in more concise vector form}&#10;\\&#10;\pmb{x(t+1)={f}({x}(t),{u}(t))}&#10;\,\,\,\,\,&#10;\mbox{\bf\LARGE or}&#10;\,\,\,\,\,&#10;\pmb{x^{\pmb{+}}=f(x,u)}&#10;\end{gather*}&#10;\end{minipage}&#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256"/>
  <p:tag name="ORIGWIDTH" val="678.0014"/>
  <p:tag name="PICTUREFILESIZE" val="3220607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renewcommand{\baselinestretch}{1}&#10;&#10;\bf&#10;\color{blue}&#10;&#10;\begin{document}&#10;&#10;\begin{pspicture}(-0.5,-0.5)(1.5,2)&#10;\psset{xunit=1cm,yunit=1cm}&#10;\pscircle[linewidth=1pt,origin={0,1},fillstyle=none,fillcolor=darkgray](0,0){0.3}&#10;\rput(0,1){$\pmb{x_1}$}&#10;\pscircle[linewidth=1pt,origin={2,0},fillstyle=none,fillcolor=darkgray](0,0){0.3}&#10;\rput(2,0){$\pmb{x_2}$}&#10;\pscircle[linewidth=1pt,origin={2,2},fillstyle=none,fillcolor=darkgray](0,0){0.3}&#10;\rput(2,2){$\pmb{x_3}$}&#10;%&#10;\pscurve[linewidth=1pt,linecolor=black,arrowsize=1.5pt 4]{-&gt;}(-0.2,1.2)(-0.5,1.5)(-0.5,0.5)(-0.2,0.8)&#10;\pscurve[linewidth=1pt,linecolor=black,arrowsize=1.5pt 4]{-&gt;}(1.8,2.2)(1,2)(0.2,1.2)&#10;%&#10;\pscurve[linewidth=1pt,linecolor=black,arrowsize=1.5pt 4]{-&gt;}(1.8,-0.2)(1.5,-0.5)(2.5,-0.5)(2.2,-0.2)&#10;\pscurve[linewidth=1pt,linecolor=black,arrowsize=1.5pt 4]{-&gt;}(0.2,0.8)(1,0)(1.8,-0.1)&#10;\pscurve[linewidth=1pt,linecolor=black,arrowsize=1.5pt 4]{-&gt;}(1.9,1.7)(1.7,1)(1.9,0.3)&#10;%&#10;\pscurve[linewidth=1pt,linecolor=black,arrowsize=1.5pt 4]{&lt;-}(2.1,1.7)(2.3,1)(2.1,0.3)&#10;\pscurve[linewidth=1pt,linecolor=black,arrowsize=1.5pt 4]{&lt;-}(1.8,1.8)(1,1)(0.25,0.9)&#10;%&#10;\end{pspicture}&#10;&#10;\vspace*{0.2in}&#10;&#10;\begin{tabular}{l}&#10;\tiny&#10;$\pmb{x_1(t+1)=x_1(t) \wedge \overline{x_3(t)}}$ &#10;\\&#10;\tiny&#10;$\pmb{x_2(t+1)=x_2(t) \vee \left(\overline{x_3(t)} \wedge x_1(t) \right)}$&#10;\\&#10;\tiny&#10;$\pmb{x_3(t+1)=x_1(t) \wedge x_2(t)}$&#10;\end{tabular}&#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256"/>
  <p:tag name="ORIGWIDTH" val="126.9602"/>
  <p:tag name="PICTUREFILESIZE" val="4795934"/>
</p:tagLst>
</file>

<file path=ppt/tags/tag4.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f&#10;\color{blue}&#10;&#10;\begin{document}&#10;&#10;\begin{pspicture}(0,-1)(3,3)&#10;\psset{xunit=1.5cm,yunit=1.5cm}&#10;% AND gate&#10;\pscurve[linewidth=1pt,linecolor=black,arrowsize=1.5pt 4](0.6,0.5)(0.7,0.2)(1,0)(1.3,0.2)(1.4,0.5)&#10;\psline[linewidth=1pt,arrowsize=1.5pt 4](0.6,0.5)(1.4,0.5)&#10;\rput(1,0.3){$\displaystyle\pmb{\wedge}$}&#10;\rput(1.7,0.3){\bf\sf\color{red} AND}&#10;% OR gate&#10;\pscurve[linewidth=1pt,linecolor=black,arrowsize=1.5pt 4,origin={2,0}](0.6,0.5)(0.7,0.2)(1,0)(1.3,0.2)(1.4,0.5)&#10;\pscurve[linewidth=1pt,linecolor=black,arrowsize=1.5pt 4,origin={2,0}](0.6,0.5)(1,0.3)(1.4,0.5)&#10;\rput(3,0.15){$\displaystyle\pmb{\vee}$}&#10;\rput(3.6,0.2){\bf\sf\color{red} OR}&#10;% NOT gate&#10;\psline[linewidth=1pt,arrowsize=1.5pt 4,origin={1,1}](0.5,1)(1,0.5)(1.5,1)(0.5,1)&#10;\pscircle[linewidth=1pt,origin={1,1},fillstyle=none,fillcolor=darkgray](1,0.45){0.1}&#10;\rput(2,1.8){$\displaystyle\pmb{\neg}$}&#10;\rput(2.7,1.8){\bf\sf\color{red} NOT}&#10;%&#10;\psline[linewidth=1pt,arrowsize=1.5pt 4,origin={0,0}](0.8,3)(0.8,0.5)&#10;\rput(0.8,3.2){\bf\sf\color{red} Protein A}&#10;%&#10;\psline[linewidth=1pt,arrowsize=1.5pt 4,origin={1,1}](1,2)(1,1)&#10;\rput(2,3.2){\bf\sf\color{red} Protein B}&#10;%&#10;\psline[linewidth=1pt,arrowsize=1.5pt 4,origin={2,0}](1.2,3)(1.2,0.4)&#10;\rput(3.2,3.2){\bf\sf\color{red} Protein C}&#10;%&#10;\psline[linewidth=1pt,arrowsize=1.5pt 4,origin={1,1}](1,0.4)(1,0)(0.2,0)(0.2,-0.5)&#10;\psline[linewidth=1pt,arrowsize=1.5pt 4,origin={1,1}](1,0)(1.85,0)(1.85,-0.65)&#10;%&#10;\psline[linewidth=1pt,arrowsize=1.5pt 4,origin={0,0}](1,0)(1,-0.5)&#10;\rput(1,-0.7){\bf\sf\color{red} Gene X}&#10;\psline[linewidth=1pt,arrowsize=1.5pt 4,origin={2,0}](1,0)(1,-0.5)&#10;\rput(3,-0.7){\bf\sf\color{red} Gene Y}&#10;\end{pspicture}&#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256"/>
  <p:tag name="ORIGWIDTH" val="150.9603"/>
  <p:tag name="PICTUREFILESIZE" val="738050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bf&#10;\color{blue}&#10;&#10;\begin{pspicture}(-1.2,-0.8)(2,3)&#10;\psset{xunit=1.5cm,yunit=1.5cm}&#10;\pscircle[linewidth=2pt,origin={0,0},fillstyle=none,fillcolor=darkgray](0,0){0.3}&#10;\pscircle[linewidth=2pt,origin={0,2},fillstyle=none,fillcolor=darkgray](0,0){0.3}&#10;\pscircle[linewidth=2pt,origin={2,2},fillstyle=none,fillcolor=darkgray](0,0){0.3}&#10;\pscircle[linewidth=2pt,origin={2,0},fillstyle=none,fillcolor=darkgray](0,0){0.3}&#10;\psline[linewidth=2pt,arrowsize=1.5pt 4]{-|}(0.2,0)(1.7,0)&#10;\psline[linewidth=2pt,arrowsize=1.5pt 4]{-&gt;}(0.2,2)(1.8,2)&#10;\psline[linewidth=2pt,arrowsize=1.5pt 4]{-|}(1.9,1.9)(0.2,0.2)&#10;\psline[linewidth=2pt,arrowsize=1.5pt 4]{-|}(0,1.8)(-0.05,0.25)&#10;\pscurve[linewidth=2pt,linecolor=black,arrowsize=1.5pt 4]{-&gt;}(1.9,-0.1)(-0.5,-0.5)(-0.1,1.9)&#10;\rput(0,0){\color{blue}\small\bf A}&#10;\rput(0,2){\color{blue}\small\bf B}&#10;\rput(2,2){\color{blue}\small\bf C}&#10;\rput(2,0){\color{blue}\small\bf D}&#10;\rput(1,0.2){\color{blue}$\pmb{-1}$}&#10;\rput(1,1.8){\color{blue}$\pmb{1}$}&#10;\rput(1.3,1){\color{blue}$\pmb{-1}$}&#10;\rput(0.2,1){\color{blue}$\pmb{-1}$}&#10;\rput(-0.8,0){\color{blue}$\pmb{1}$}&#10;\end{pspicture}&#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9802"/>
  <p:tag name="PICTUREFILESIZE" val="25497"/>
</p:tagLst>
</file>

<file path=ppt/tags/tag6.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f&#10;\color{blue}&#10;&#10;\begin{document}&#10;&#10;\begin{minipage}[c]{2.2in}&#10;\begin{tabular}{lc|ccc cc cc}&#10;                           &amp;        &amp; \multicolumn{7}{|c}{\bf\color{red}measurements over time $\mathbf{t}$} \\ &#10;&amp; &amp; &amp; &amp; &amp; &amp; &amp; &amp; &#10;\\&#10;                           &amp;        &amp; $\mathbf{0}$ &amp; $\mathbf{1}$ &amp; $\mathbf{2}$ &amp; $\mathbf{3}$ &amp; $\mathbf{4}$ &amp; $\mathbf{5}$ &amp; $\pmb{\dots}$ \\ \cline{1-9}&#10;                           &amp;        &amp;          &amp;  \\&#10;\multirow{5}{*}{\bf\color{red} variables} &amp; $\pmb{x_1}$  &amp; $\pmb{\dots}$ &amp; $\pmb{\dots}$ &amp; $\pmb{\dots}$ &amp; $\mathbf{2}$ &amp; $\mathbf{3}$ &amp; $\pmb{\dots}$ &amp; $\pmb{\dots}$ \\&#10;                           &amp; $\pmb{x_2}$  &amp; $\pmb{\dots}$ &amp; $\pmb{\dots}$ &amp; $\pmb{\dots}$ &amp; $\mathbf{1}$ &amp; $\mathbf{1}$ &amp; $\pmb{\dots}$ &amp; $\pmb{\dots}$ \\&#10;                           &amp; $\pmb{x_3}$  &amp; $\pmb{\dots}$ &amp; $\pmb{\dots}$ &amp; $\pmb{\dots}$ &amp; $\mathbf{2}$ &amp; $\mathbf{0}$ &amp; $\pmb{\dots}$ &amp; $\pmb{\dots}$ \\&#10;                           &amp; $\pmb{x_4}$  &amp; $\pmb{\dots}$ &amp; $\pmb{\dots}$ &amp; $\pmb{\dots}$ &amp; $\mathbf{0}$ &amp; $\mathbf{1}$ &amp; $\pmb{\dots}$ &amp; $\pmb{\dots}$ \\&#10;                           &amp; $\pmb{x_5}$  &amp; $\pmb{\dots}$ &amp; $\pmb{\dots}$ &amp; $\pmb{\dots}$ &amp; $\mathbf{0}$ &amp; $\mathbf{1}$ &amp; $\pmb{\dots}$ &amp; $\pmb{\dots}$ \\&#10;\end{tabular}&#10;\end{minipage}&#10;%%%%%%%%%%%%%&#10;\hspace*{0.4in}&#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256"/>
  <p:tag name="ORIGWIDTH" val="253.9805"/>
  <p:tag name="PICTUREFILESIZE" val="924826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bf&#10;\color{blue}&#10;&#10;&#10;\begin{pspicture}(0,-0.8)(1.5,2)&#10;\psset{xunit=1cm,yunit=1cm}&#10;\pscircle[linewidth=1pt,origin={0,0},fillstyle=none,fillcolor=gray](0,0){0.25}&#10;\rput(0,0){\footnotesize\color{red}$\pmb{x_2}$}&#10;\psline[linewidth=1pt,linecolor=black,arrowsize=1.5pt 4]{-&gt;}(0.25,0)(1.35,0.85)&#10;%&#10;\pscircle[linewidth=1pt,origin={0,1},fillstyle=none,fillcolor=gray](0,0){0.25}&#10;\rput(0,1){\footnotesize $\pmb{x_3}$}&#10;%%\psline[linewidth=1pt,linecolor=black,arrowsize=1.5pt 4]{-&gt;}(0.25,1)(1.25,1)&#10;%&#10;\pscircle[linewidth=1pt,origin={0,2},fillstyle=none,fillcolor=gray](0,0){0.25}&#10;\rput(0,2){\footnotesize\color{red}$\pmb{x_1}$}&#10;\psline[linewidth=1pt,linecolor=black,arrowsize=1.5pt 4]{-&gt;}(0.25,2)(1.35,1.15)&#10;%&#10;\pscircle[linewidth=1pt,origin={1.5,1},fillstyle=none,fillcolor=gray](0,0){0.25}&#10;\rput(1.5,1){\footnotesize\color{red}$\pmb{x_5}$}&#10;%&#10;\pscircle[linewidth=1pt,origin={2,0},fillstyle=none,fillcolor=gray](0,0){0.25}&#10;\rput(2,0){\footnotesize $\pmb{x_4}$}&#10;%&#10;\end{pspicture}&#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bmp256"/>
  <p:tag name="ORIGWIDTH" val="72.00016"/>
  <p:tag name="PICTUREFILESIZE" val="144107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6.5in}&#10;&#10;\begin{document}&#10;&#10;\bf&#10;\color{blue}&#10;&#10;\begin{tabular}{lcccccccc}&#10;\toprule&#10;                                        &amp; TP    &amp; FP    &amp; TN    &amp; FN    &amp; TPR   &amp; FPR   &amp; ACC   &amp; PPV\\&#10;\midrule&#10;Network {\em (a)} &amp;&amp;&amp;&amp;&amp;&amp;&amp;&amp;\\&#10;\\&#10;Method {\bf (B)} Exact Sol                &amp; --            &amp;--             &amp;--             &amp;--             &amp;--             &amp;--             &amp;--             &amp;--\\&#10;\\&#10;Method {\bf (A)} Greedy Approx       R=1     &amp;4              &amp;3321   &amp;91             &amp;124    &amp;.031   &amp;.026   &amp;.923   &amp;.042\\&#10;Method {\bf (A)} Greedy Approx R=2   &amp;15             &amp;3254   &amp;218    &amp;113    &amp;.117   &amp;.062   &amp;.908   &amp;.064\\&#10;Method {\bf (A)} LP Approx. R=1              &amp;3              &amp;3279   &amp;93             &amp;125    &amp;.023   &amp;.026   &amp;.939   &amp;.031\\&#10;Method {\bf (A)} LP Approx. R=2              &amp;9              &amp;3285   &amp;187    &amp;119    &amp;.070   &amp;054    &amp;.915   &amp;.045\\&#10;\midrule&#10;Network {\em (b)} &amp;&amp;&amp;&amp;&amp;&amp;&amp;&amp;\\&#10;\\&#10;Method {\bf (B)} Exact Sol D7             &amp;12             &amp;34             &amp;113    &amp;10             &amp;.5454  &amp;.231   &amp;.7396  &amp;.2608\\&#10;Method {\bf (B)} Exact Sol Q5             &amp;9              &amp;49             &amp;98             &amp;13             &amp;.4090  &amp;.3334  &amp;.6331  &amp;.1551\\&#10;Method {\bf (B)} Exat Sol I5              &amp;7              &amp;46             &amp;101    &amp;15             &amp;.3181  &amp;.313   &amp;.6390  &amp;.1320\\&#10;\\&#10;Method {\bf (A)} Greedy Approx R=1   &amp;9              &amp;49             &amp;98             &amp;13             &amp;.4090  &amp;.666   &amp;.016   &amp;.084\\&#10;Method {\bf (A)} Greedy Approx R=2   &amp;11             &amp;63             &amp;84             &amp;11             &amp;.5             &amp;.571   &amp;.020   &amp;.115\\&#10;Method {\bf (A)} LP Approx. R=1              &amp;7              &amp;46             &amp;101    &amp;15             &amp;.318   &amp;.687   &amp;.014   &amp;.064\\&#10;Method {\bf (A)} LP Approx. R=2              &amp;9              &amp;59             &amp;88             &amp;13             &amp;.409   &amp;.598   &amp;.018   &amp;.092\\&#10;\bottomrule&#10;\end{tabular}&#10;&#10;\end{document}&#10;"/>
  <p:tag name="EXTERNALNAME" val="txp_fig"/>
  <p:tag name="BLEND" val="False"/>
  <p:tag name="TRANSPARENT" val="Fals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bmp256"/>
  <p:tag name="ORIGWIDTH" val="516.001"/>
  <p:tag name="PICTUREFILESIZE" val="1053607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12pt]{article}&#10;&#10;\pagestyle{empty}&#10;&#10;\usepackage{amsmath,amssymb}&#10;\usepackage{nicefrac}&#10;\usepackage{pstricks,pst-plot,pst-coil,pst-text,multido,pst-3d,pst-tree,pst-grad,subfigure,colortbl,color,array,multirow,booktabs}&#10;&#10;\setlength{\topmargin}{0in} &#10;\setlength{\oddsidemargin}{0.0in}&#10;\setlength{\evensidemargin}{0.0in}&#10;\setlength{\headheight}{0in} &#10;\setlength{\headsep}{0in} &#10;\setlength{\textheight}{9in}&#10;\setlength{\textwidth}{4.8in}&#10;&#10;\newcommand{\R}{{\mathbb R}}  %ams bold&#10;&#10;\begin{document}&#10;&#10;\bf&#10;\color{blue}&#10;&#10;Consider the ordinary differential equation model: &#10;%&#10;\begin{gather*}&#10;\color{red}&#10;\pmb{\frac{\mathsf{d} x_i(t)}{\mathsf{d} t}\!=\!f_i\big(x_1(t),x_2(t),\dots,x_n(t)\big)}\,\,\, \mbox{ {\bf for} }\pmb{i=1,2,\dots,n} &#10;\hspace*{0.5in} \mathbf{(1)}&#10;\end{gather*}&#10;&#10;\vspace*{0.4in}&#10;\noindent&#10;Given partial order $\color{red}\pmb{\preceq}$ over $\pmb{\R^n}$,&#10;system~{\bf (1)} is {\sf monotone with respect to $\color{red}\pmb{\preceq}$} if&#10;%&#10;\begin{multline*}&#10;\color{red}&#10;\pmb{\forall\,t\geq 0 \colon\, \Big(x_1(0),\dots,x_n(0)\Big)\,\preceq\, \Big(y_1(0),\dots,y_n(0)\Big)} \\&#10;\color{red}&#10;\,\,\,\,\,\pmb{{\Longrightarrow} \,\Big(x_1(t),\dots,x_n(t)\Big)\,\preceq\, \Big(y_1(t),\dots,y_n(t)\Big)}&#10;\end{multline*}&#10;%&#10;where $\color{red}\pmb{(x_1(t),\dots,x_n(t))}$ and $\color{red}\pmb{(y_1(t),\dots,y_n(t))}$&#10;are the solutions of~{\bf (1)} with initial conditions $\color{red}\pmb{(x_1(0),\dots,x_n(0))}$ and $\color{red}\pmb{(y_1(0),\dots,y_n(0))}$&#10;\end{document}&#10;"/>
  <p:tag name="EXTERNALNAME" val="txp_fig"/>
  <p:tag name="BLEND" val="False"/>
  <p:tag name="TRANSPARENT" val="False"/>
  <p:tag name="KEEPFILES" val="False"/>
  <p:tag name="DEBUGPAUSE" val="False"/>
  <p:tag name="RESOLUTION" val="600"/>
  <p:tag name="TIMEOUT" val="(none)"/>
  <p:tag name="BOXWIDTH" val="348"/>
  <p:tag name="BOXHEIGHT" val="200"/>
  <p:tag name="BOXFONT" val="10"/>
  <p:tag name="BOXWRAP" val="False"/>
  <p:tag name="WORKAROUNDTRANSPARENCYBUG" val="False"/>
  <p:tag name="ALLOWFONTSUBSTITUTION" val="False"/>
  <p:tag name="BITMAPFORMAT" val="bmp256"/>
  <p:tag name="ORIGWIDTH" val="366.0007"/>
  <p:tag name="PICTUREFILESIZE" val="5619810"/>
</p:tagLst>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13319</TotalTime>
  <Words>5845</Words>
  <Application>Microsoft Office PowerPoint</Application>
  <PresentationFormat>On-screen Show (4:3)</PresentationFormat>
  <Paragraphs>1064</Paragraphs>
  <Slides>98</Slides>
  <Notes>2</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98</vt:i4>
      </vt:variant>
    </vt:vector>
  </HeadingPairs>
  <TitlesOfParts>
    <vt:vector size="103" baseType="lpstr">
      <vt:lpstr>1_blank</vt:lpstr>
      <vt:lpstr>1_Default Design</vt:lpstr>
      <vt:lpstr>Equation</vt:lpstr>
      <vt:lpstr>Acrobat Document</vt:lpstr>
      <vt:lpstr>Chart</vt:lpstr>
      <vt:lpstr>Slide 1</vt:lpstr>
      <vt:lpstr>Slide 2</vt:lpstr>
      <vt:lpstr>Cellular Networks </vt:lpstr>
      <vt:lpstr>Slide 4</vt:lpstr>
      <vt:lpstr>Slide 5</vt:lpstr>
      <vt:lpstr>Slide 6</vt:lpstr>
      <vt:lpstr>Slide 7</vt:lpstr>
      <vt:lpstr>Slide 8</vt:lpstr>
      <vt:lpstr>Slide 9</vt:lpstr>
      <vt:lpstr>Slide 10</vt:lpstr>
      <vt:lpstr>Slide 11</vt:lpstr>
      <vt:lpstr>Reverse engineering</vt:lpstr>
      <vt:lpstr>Ingredients for reverse engineering</vt:lpstr>
      <vt:lpstr>Slide 14</vt:lpstr>
      <vt:lpstr>Reverse Engineering of Networks Via  Modular Response Analysis Method </vt:lpstr>
      <vt:lpstr>Ingredients for reverse engineering via modular response analysis approach</vt:lpstr>
      <vt:lpstr>Slide 17</vt:lpstr>
      <vt:lpstr>Slide 18</vt:lpstr>
      <vt:lpstr>Experimental protocols (perturbation experiments)</vt:lpstr>
      <vt:lpstr>Modeling Goal</vt:lpstr>
      <vt:lpstr>Slide 21</vt:lpstr>
      <vt:lpstr>Slide 22</vt:lpstr>
      <vt:lpstr>Slide 23</vt:lpstr>
      <vt:lpstr>Slide 24</vt:lpstr>
      <vt:lpstr>Slide 25</vt:lpstr>
      <vt:lpstr>Slide 26</vt:lpstr>
      <vt:lpstr>Slide 27</vt:lpstr>
      <vt:lpstr>Reverse Engineering of Networks Via  Hitting-set based (combinatorial) Method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dasgupta</dc:creator>
  <cp:lastModifiedBy>dasgupta</cp:lastModifiedBy>
  <cp:revision>397</cp:revision>
  <dcterms:created xsi:type="dcterms:W3CDTF">2007-01-31T23:19:55Z</dcterms:created>
  <dcterms:modified xsi:type="dcterms:W3CDTF">2012-06-02T22:36:54Z</dcterms:modified>
</cp:coreProperties>
</file>